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6" r:id="rId4"/>
    <p:sldId id="267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1E4625"/>
    <a:srgbClr val="006666"/>
    <a:srgbClr val="2D2D87"/>
    <a:srgbClr val="CDFFD9"/>
    <a:srgbClr val="E5FFEB"/>
    <a:srgbClr val="EFFA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FC52-A5AE-47D9-9AD4-4B0A6C966C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1B8D-DFE0-484B-9A7F-0007516DC9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190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1F0B-5F41-4ECC-8D7A-9DC94AF2586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68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74FB-FF8B-4755-8658-3DC7329591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907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C0B7-3B41-4215-9C7F-5A19233D95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105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E4F6-E9CA-4339-9E22-B5D47E9D13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93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239E-ABD6-4A78-9FD4-D6E94BC83A9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582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83CF-1512-4B2B-B1EB-70EBA24342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177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5411-39E5-40B4-A924-2074202262F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793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4712-FA2A-4CE7-BBD6-7C5D5BE9CF1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74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22F4-0D8B-4046-BB67-CF944C2AD02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199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7F56EFB-D4C9-4848-B273-28E4DCCEA9C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549275"/>
            <a:ext cx="7488237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Učenec: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&gt; zna našteti vzroke za izbruh osvobodilnih gibanj in njihove uspehe,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&gt; ovrednoti uspešnost svete zveze pri zatiranju osvobodilnih gibanj,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&gt; razlikuje  nove pojme: legitimizem, liberalizem, konservatizem, nacionalizem,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&gt; ovrednoti pomen nacionalnih gibanj za male narode.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>
              <a:solidFill>
                <a:srgbClr val="FFFF00"/>
              </a:solidFill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971550" y="0"/>
            <a:ext cx="6121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LETO 1848 − LETO REVOLUCIJ </a:t>
            </a:r>
            <a:r>
              <a:rPr lang="sl-SI" altLang="sl-SI" sz="1600">
                <a:solidFill>
                  <a:srgbClr val="FFFF00"/>
                </a:solidFill>
              </a:rPr>
              <a:t>str. 91-92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5438"/>
            <a:ext cx="7586662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0825" y="404813"/>
            <a:ext cx="59070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Zakaj so se pojavila liberalna in nacionalna gibanja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5" y="908050"/>
            <a:ext cx="5905500" cy="1320800"/>
          </a:xfrm>
          <a:prstGeom prst="rect">
            <a:avLst/>
          </a:prstGeom>
          <a:solidFill>
            <a:srgbClr val="FFFBFF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Vladarji so si s </a:t>
            </a:r>
            <a:r>
              <a:rPr lang="sl-SI" altLang="sl-SI" sz="2000" b="1">
                <a:solidFill>
                  <a:srgbClr val="CC3300"/>
                </a:solidFill>
              </a:rPr>
              <a:t>policijskim nadzorom</a:t>
            </a:r>
            <a:r>
              <a:rPr lang="sl-SI" altLang="sl-SI" sz="2000" b="1"/>
              <a:t> </a:t>
            </a:r>
            <a:r>
              <a:rPr lang="sl-SI" altLang="sl-SI" sz="2000"/>
              <a:t>in vojaško silo prizadevali za ohranitev obstoječih političnih razmer z vodilno vlogo cesarjev in cerkve.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Takim nazorom pravimo </a:t>
            </a:r>
            <a:r>
              <a:rPr lang="sl-SI" altLang="sl-SI" sz="2000" b="1"/>
              <a:t>konservativni</a:t>
            </a:r>
            <a:r>
              <a:rPr lang="sl-SI" altLang="sl-SI" sz="2000"/>
              <a:t>.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411413" y="2636838"/>
            <a:ext cx="3384550" cy="1320800"/>
          </a:xfrm>
          <a:prstGeom prst="rect">
            <a:avLst/>
          </a:prstGeom>
          <a:solidFill>
            <a:srgbClr val="EFFA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/>
              <a:t>Meščanstvo</a:t>
            </a:r>
            <a:r>
              <a:rPr lang="sl-SI" altLang="sl-SI" sz="2000"/>
              <a:t> se je upiralo in zahtevalo uveljavitev načel razsvetljenstva in francoske revolucije.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3850" y="4437063"/>
            <a:ext cx="3600450" cy="1320800"/>
          </a:xfrm>
          <a:prstGeom prst="rect">
            <a:avLst/>
          </a:prstGeom>
          <a:solidFill>
            <a:srgbClr val="D1F0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/>
              <a:t>Liberalizem</a:t>
            </a:r>
            <a:r>
              <a:rPr lang="sl-SI" altLang="sl-SI" sz="2000"/>
              <a:t>: cilj je bila država,utemeljena na zakonih in razumu, v kateri naj bi odločali svobodni državljani.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427538" y="4508500"/>
            <a:ext cx="3744912" cy="1320800"/>
          </a:xfrm>
          <a:prstGeom prst="rect">
            <a:avLst/>
          </a:prstGeom>
          <a:solidFill>
            <a:srgbClr val="D1F0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/>
              <a:t>Nacionalno gibanje</a:t>
            </a:r>
            <a:r>
              <a:rPr lang="sl-SI" altLang="sl-SI" sz="200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cilj je bila ustanovitev enotne države posameznega naroda in več političnih pravic narodov.</a:t>
            </a:r>
          </a:p>
        </p:txBody>
      </p:sp>
      <p:cxnSp>
        <p:nvCxnSpPr>
          <p:cNvPr id="12299" name="AutoShape 11"/>
          <p:cNvCxnSpPr>
            <a:cxnSpLocks noChangeShapeType="1"/>
            <a:stCxn id="12295" idx="2"/>
            <a:endCxn id="12297" idx="0"/>
          </p:cNvCxnSpPr>
          <p:nvPr/>
        </p:nvCxnSpPr>
        <p:spPr bwMode="auto">
          <a:xfrm flipH="1">
            <a:off x="2124075" y="3957638"/>
            <a:ext cx="1979613" cy="479425"/>
          </a:xfrm>
          <a:prstGeom prst="straightConnector1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5" idx="2"/>
            <a:endCxn id="12298" idx="0"/>
          </p:cNvCxnSpPr>
          <p:nvPr/>
        </p:nvCxnSpPr>
        <p:spPr bwMode="auto">
          <a:xfrm>
            <a:off x="4103688" y="3957638"/>
            <a:ext cx="2197100" cy="550862"/>
          </a:xfrm>
          <a:prstGeom prst="straightConnector1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  <p:bldP spid="122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908050"/>
            <a:ext cx="7129462" cy="2062163"/>
          </a:xfrm>
          <a:prstGeom prst="rect">
            <a:avLst/>
          </a:prstGeom>
          <a:solidFill>
            <a:srgbClr val="FFFB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Odpor proti stari Evropi je prerasel v </a:t>
            </a:r>
            <a:r>
              <a:rPr lang="sl-SI" altLang="sl-SI" sz="2000" b="1">
                <a:solidFill>
                  <a:srgbClr val="FF0000"/>
                </a:solidFill>
              </a:rPr>
              <a:t>meščanske revolucije</a:t>
            </a:r>
            <a:r>
              <a:rPr lang="sl-SI" altLang="sl-SI" sz="20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</a:t>
            </a:r>
            <a:r>
              <a:rPr lang="sl-SI" altLang="sl-SI" sz="2000" b="1"/>
              <a:t>Prvi val revolucij </a:t>
            </a:r>
            <a:r>
              <a:rPr lang="sl-SI" altLang="sl-SI" sz="2000"/>
              <a:t>je bil posledica nerešenih narodnostnih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vprašanj in se je sprožil leta </a:t>
            </a:r>
            <a:r>
              <a:rPr lang="sl-SI" altLang="sl-SI" sz="2000" b="1"/>
              <a:t>1820 </a:t>
            </a:r>
            <a:r>
              <a:rPr lang="sl-SI" altLang="sl-SI" sz="2000"/>
              <a:t>v Južni Evropi (v Španiji,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na Apeninskem polotoku, na Portugalskem in v Grčiji).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</a:t>
            </a:r>
            <a:r>
              <a:rPr lang="sl-SI" altLang="sl-SI" sz="2000" b="1"/>
              <a:t>Drugi val: </a:t>
            </a:r>
            <a:r>
              <a:rPr lang="sl-SI" altLang="sl-SI" sz="2000"/>
              <a:t>revolucije in nemiri leta </a:t>
            </a:r>
            <a:r>
              <a:rPr lang="sl-SI" altLang="sl-SI" sz="2000" b="1"/>
              <a:t>1830</a:t>
            </a:r>
            <a:r>
              <a:rPr lang="sl-SI" altLang="sl-SI" sz="2000"/>
              <a:t> (nemiri v Franciji in na Apeninskem polotoku), a so jih vladarji uspešno zadušili.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333375"/>
            <a:ext cx="25447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Revolucionarni dnevi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5288" y="3213100"/>
            <a:ext cx="6048375" cy="2246313"/>
          </a:xfrm>
          <a:prstGeom prst="rect">
            <a:avLst/>
          </a:prstGeom>
          <a:solidFill>
            <a:srgbClr val="E5FFEB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FF0000"/>
                </a:solidFill>
              </a:rPr>
              <a:t>Leta </a:t>
            </a:r>
            <a:r>
              <a:rPr lang="sl-SI" altLang="sl-SI" sz="2000" b="1">
                <a:solidFill>
                  <a:srgbClr val="FF0000"/>
                </a:solidFill>
              </a:rPr>
              <a:t>1848</a:t>
            </a:r>
            <a:r>
              <a:rPr lang="sl-SI" altLang="sl-SI" sz="2000">
                <a:solidFill>
                  <a:srgbClr val="FF0000"/>
                </a:solidFill>
              </a:rPr>
              <a:t> je Evropo preplavil </a:t>
            </a:r>
            <a:r>
              <a:rPr lang="sl-SI" altLang="sl-SI" sz="2000" b="1">
                <a:solidFill>
                  <a:srgbClr val="FF0000"/>
                </a:solidFill>
              </a:rPr>
              <a:t>največji val revolucij</a:t>
            </a:r>
            <a:r>
              <a:rPr lang="sl-SI" altLang="sl-SI" sz="2000">
                <a:solidFill>
                  <a:srgbClr val="FF0000"/>
                </a:solidFill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/>
              <a:t>Vzroki za upor</a:t>
            </a:r>
            <a:r>
              <a:rPr lang="sl-SI" altLang="sl-SI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vlade in vladarji niso upoštevali želja meščanstva,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ki je zahtevalo gospodarsko in politično svobodo,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položaj delavcev in kmetov se je poslabšal zaradi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gospodarske krize.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23850" y="188913"/>
            <a:ext cx="8496300" cy="3694112"/>
          </a:xfrm>
          <a:prstGeom prst="rect">
            <a:avLst/>
          </a:prstGeom>
          <a:solidFill>
            <a:srgbClr val="EFFA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(samo za branje)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“Za francoske plemiče, ki so se po zmagi nad Napoleonom vrnili iz tujine, je veljalo reklo, da </a:t>
            </a:r>
            <a:r>
              <a:rPr lang="sl-SI" altLang="sl-SI" sz="1600" b="1" i="1"/>
              <a:t>se niso v pregnanstvu nič naučili, prav tako pa niso nič pozabili</a:t>
            </a:r>
            <a:r>
              <a:rPr lang="sl-SI" altLang="sl-SI" sz="1600" i="1"/>
              <a:t> od svojega življenja pred revolucijo. Tak je bil tudi francoski kralj Ludvik XVIII. Burbonski (brat Ludvika XVI.). 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je umrl, ga je leta 1824 nasledil brat </a:t>
            </a:r>
            <a:r>
              <a:rPr lang="sl-SI" altLang="sl-SI" sz="1600" b="1" i="1"/>
              <a:t>Karel.</a:t>
            </a:r>
            <a:r>
              <a:rPr lang="sl-SI" altLang="sl-SI" sz="1600" i="1"/>
              <a:t> Ta si ni pustil niti malo omejiti oblasti in je izjavil, da je raje kravji pastir kot kralj po angleškem vzorcu (tam je bil parlamentarizem).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Julija 1830 je ukinil svobodo tiska, razpustil parlament in zmanjšal število tistih, ki so imeli volilno pravico. To je izzvalo nemire, v katerih so bili najbolj glasni dijaki in delavci iz pariških predmestij. Vojaki, ki jih je Karel poslal nadnje, pa se zaradi vročine niso hoteli boriti in 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raje prestopili na stran upornikov. Revolucija je zmagala, ljudje so vrgli Burbone. Karel se je zameril Francozom, Francozi pa njemu. Po pregnanstvu s prestola se je zatekel v bližino Gorice, kjer je v samostanu v Kostanjevici (pri Gorici) kmalu umrl in je še danes tam pokopan.”</a:t>
            </a:r>
            <a:r>
              <a:rPr lang="sl-SI" altLang="sl-SI" sz="1600"/>
              <a:t> </a:t>
            </a:r>
            <a:r>
              <a:rPr lang="sl-SI" altLang="sl-SI" sz="1400"/>
              <a:t>(povzeto po Andrej Vovko, Nasmejana zgodovina, Mladinska knjiga, Ljubljana, 1996, str. 126)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/>
              <a:t>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3850" y="4292600"/>
            <a:ext cx="8496300" cy="2362200"/>
          </a:xfrm>
          <a:prstGeom prst="rect">
            <a:avLst/>
          </a:prstGeom>
          <a:solidFill>
            <a:srgbClr val="FEFCDE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600"/>
              <a:t>Avstriji je po zmagi nad Napoleonom vladal cesar Franc I. Tudi on je bil kot večina vladarjev povratnikov hud nasprotnik </a:t>
            </a:r>
            <a:r>
              <a:rPr lang="sl-SI" altLang="sl-SI" sz="1600" b="1"/>
              <a:t>ustave </a:t>
            </a:r>
            <a:r>
              <a:rPr lang="sl-SI" altLang="sl-SI" sz="1600"/>
              <a:t>ali s tujko povedano </a:t>
            </a:r>
            <a:r>
              <a:rPr lang="sl-SI" altLang="sl-SI" sz="1600" b="1"/>
              <a:t>konstitucije</a:t>
            </a:r>
            <a:r>
              <a:rPr lang="sl-SI" altLang="sl-SI" sz="1600"/>
              <a:t> (osnovni zakon vsake države, ki omejuje oblast vladarjem). 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800" i="1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 i="1"/>
              <a:t>Ko je Franca nekoč napadel prehlad, se je obrnil po pomoč k svojemu dvornemu zdravniku. Ta ga je potolažil, da ni nič resnega, in pohvalil cesarja, da ni nič boljšega kot dobra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 i="1"/>
              <a:t>konstitucija. Pri tem je seveda mislil na cesarjevo krepko telo. Cesar, ki te besede ni mogel slišati je zagrmel: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600" i="1"/>
              <a:t>“Še nikoli nisem imel konstitucije in je tudi nikoli ne bom imel.” </a:t>
            </a:r>
            <a:r>
              <a:rPr lang="sl-SI" altLang="sl-SI" sz="1200"/>
              <a:t>(Andrej Vovko, Nasmejana zgodovina)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1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188913"/>
            <a:ext cx="7199312" cy="2052637"/>
          </a:xfrm>
          <a:prstGeom prst="rect">
            <a:avLst/>
          </a:prstGeom>
          <a:solidFill>
            <a:srgbClr val="FFFB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</a:t>
            </a:r>
            <a:r>
              <a:rPr lang="sl-SI" altLang="sl-SI" sz="2000" b="1">
                <a:solidFill>
                  <a:srgbClr val="FF0000"/>
                </a:solidFill>
              </a:rPr>
              <a:t>Francija</a:t>
            </a:r>
            <a:r>
              <a:rPr lang="sl-SI" altLang="sl-SI" sz="2000" b="1"/>
              <a:t>, </a:t>
            </a:r>
            <a:r>
              <a:rPr lang="sl-SI" altLang="sl-SI" sz="2000"/>
              <a:t>februar 1848, naraščajoče nezadovoljstvo: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800"/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</a:t>
            </a:r>
            <a:r>
              <a:rPr lang="sl-SI" altLang="sl-SI" sz="2000" b="1"/>
              <a:t>Meščan</a:t>
            </a:r>
            <a:r>
              <a:rPr lang="sl-SI" altLang="sl-SI" sz="2000"/>
              <a:t>i so prisilili kralja, da je odstopil.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Na oblast je prišlo bogato meščanstvo (buržoazija).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Novi predsednik Louis Bonaparte je čez štiri leta ukinil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pridobitve revolucije in se razglasil za cesarja Napoleona III.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2000"/>
              <a:t> Revolucija v Franciji je odmevala po Evropi.</a:t>
            </a:r>
            <a:r>
              <a:rPr lang="sl-SI" altLang="sl-SI" sz="1800"/>
              <a:t> 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49500"/>
            <a:ext cx="2427288" cy="36718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Napoleon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714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300788" y="6021388"/>
            <a:ext cx="247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Luis Bonaparte; Napoleon III.</a:t>
            </a:r>
          </a:p>
        </p:txBody>
      </p:sp>
      <p:pic>
        <p:nvPicPr>
          <p:cNvPr id="14350" name="Picture 14" descr="Revolución de París de 1848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2933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39750" y="260350"/>
            <a:ext cx="4051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Revolucija v avstrijskem cesarstvu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765175"/>
            <a:ext cx="7345363" cy="3662363"/>
          </a:xfrm>
          <a:prstGeom prst="rect">
            <a:avLst/>
          </a:prstGeom>
          <a:solidFill>
            <a:srgbClr val="EFFA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FF0000"/>
                </a:solidFill>
              </a:rPr>
              <a:t>Avstrija</a:t>
            </a:r>
            <a:r>
              <a:rPr lang="sl-SI" altLang="sl-SI" sz="1800" b="1"/>
              <a:t>,</a:t>
            </a:r>
            <a:r>
              <a:rPr lang="sl-SI" altLang="sl-SI" sz="1800"/>
              <a:t> marec 1848 na Dunaju: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Š</a:t>
            </a:r>
            <a:r>
              <a:rPr lang="sl-SI" altLang="sl-SI" sz="1800" b="1"/>
              <a:t>tudentski nemiri, p</a:t>
            </a:r>
            <a:r>
              <a:rPr lang="sl-SI" altLang="sl-SI" sz="1800"/>
              <a:t>ridružili so se tudi </a:t>
            </a:r>
            <a:r>
              <a:rPr lang="sl-SI" altLang="sl-SI" sz="1800" b="1"/>
              <a:t>meščani, izobraženci in delavci</a:t>
            </a:r>
            <a:r>
              <a:rPr lang="sl-SI" altLang="sl-SI" sz="180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b="1"/>
              <a:t> Delavci</a:t>
            </a:r>
            <a:r>
              <a:rPr lang="sl-SI" altLang="sl-SI" sz="1800"/>
              <a:t> so zahtevali boljše delovne razmere in boljši socialni položaj.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</a:t>
            </a:r>
            <a:r>
              <a:rPr lang="sl-SI" altLang="sl-SI" sz="1800" b="1">
                <a:solidFill>
                  <a:srgbClr val="2D2D87"/>
                </a:solidFill>
              </a:rPr>
              <a:t>Meščan</a:t>
            </a:r>
            <a:r>
              <a:rPr lang="sl-SI" altLang="sl-SI" sz="1800">
                <a:solidFill>
                  <a:srgbClr val="2D2D87"/>
                </a:solidFill>
              </a:rPr>
              <a:t>i so se borili proti absolutizmu in samovolji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D2D87"/>
                </a:solidFill>
              </a:rPr>
              <a:t>  vladarjev, plemstva in duhovščine ter za ustavo in parlamentarno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D2D87"/>
                </a:solidFill>
              </a:rPr>
              <a:t>  državo. Zahtevali so tudi svobodo govora in tisk brez cenzure.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D2D87"/>
                </a:solidFill>
              </a:rPr>
              <a:t>  Dosegli so odstop osovraženega Metternicha.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800">
              <a:solidFill>
                <a:srgbClr val="2D2D87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Cesar je imenoval novo vlado, v kateri so bili meščani, in obljubil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ustavo, svobodo tiska, združevanja in govora ter sklic parlamenta.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b="1">
                <a:solidFill>
                  <a:srgbClr val="1E4625"/>
                </a:solidFill>
              </a:rPr>
              <a:t> Kmetje</a:t>
            </a:r>
            <a:r>
              <a:rPr lang="sl-SI" altLang="sl-SI" sz="1800">
                <a:solidFill>
                  <a:srgbClr val="1E4625"/>
                </a:solidFill>
              </a:rPr>
              <a:t> so zahtevali zmanjšanje dajatev, tlake in last nad zemljo.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9750" y="4581525"/>
            <a:ext cx="7345363" cy="1625600"/>
          </a:xfrm>
          <a:prstGeom prst="rect">
            <a:avLst/>
          </a:prstGeom>
          <a:solidFill>
            <a:srgbClr val="E5FFEB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Septembra 1848 je bila v dunajskem parlamentu izglasovana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CC3300"/>
                </a:solidFill>
              </a:rPr>
              <a:t>zemljiška odveza</a:t>
            </a:r>
            <a:r>
              <a:rPr lang="sl-SI" altLang="sl-SI" sz="2000"/>
              <a:t>, odprava tlačanstva.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Odpravljeni sta bili tlaka in zemljiške obveznosti.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• Zemljo so kmetje morali odkupiti in odplačati v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  dvajsetih letih.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79388" y="333375"/>
            <a:ext cx="3960812" cy="6119813"/>
          </a:xfrm>
          <a:prstGeom prst="foldedCorner">
            <a:avLst>
              <a:gd name="adj" fmla="val 12500"/>
            </a:avLst>
          </a:prstGeom>
          <a:solidFill>
            <a:srgbClr val="FFFFEF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(samo za branje)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»Mi, Ferdinand Pervi, ustavni cesar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Avstrijanski, kralj Ogerski in Češki,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/…/; Smo po naklepu Svojih ministrov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soglasno z ustavnim zborom sklenili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in ukažemo kakor sledi: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Pervič.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Podložtvo in zaveza med gruntnimi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gosposkimi in podložnimi se z vsimi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postavami, ki to zavezo zadevajo, nehajo.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Drugič. Grunt ali zemljiše je vsih dolžnost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odvezan; vsi razločki med gosposkimi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kmečkimi zemljiši imajo nehati.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Tretjič. Vse dolžnosti, dela in davki vsake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baže, ktere iz podložtva izvirajo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in podložno zemljiše zadevajo,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/>
              <a:t>odsihmal nehajo; /…/.«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(Kmetijske in rokodelske novice,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13. septembra 1848)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84663" y="333375"/>
            <a:ext cx="4752975" cy="2176463"/>
          </a:xfrm>
          <a:prstGeom prst="rect">
            <a:avLst/>
          </a:prstGeom>
          <a:solidFill>
            <a:srgbClr val="FFFFE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800" b="1">
                <a:solidFill>
                  <a:srgbClr val="006666"/>
                </a:solidFill>
              </a:rPr>
              <a:t>Kmetje,</a:t>
            </a:r>
            <a:r>
              <a:rPr lang="sl-SI" altLang="sl-SI" sz="1800">
                <a:solidFill>
                  <a:srgbClr val="006666"/>
                </a:solidFill>
              </a:rPr>
              <a:t> </a:t>
            </a:r>
            <a:r>
              <a:rPr lang="sl-SI" altLang="sl-SI" sz="1800"/>
              <a:t>ki so dosegli zahtevano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6666"/>
                </a:solidFill>
              </a:rPr>
              <a:t> so se </a:t>
            </a:r>
            <a:r>
              <a:rPr lang="sl-SI" altLang="sl-SI" sz="1800" b="1">
                <a:solidFill>
                  <a:srgbClr val="006666"/>
                </a:solidFill>
              </a:rPr>
              <a:t>nehali upirati</a:t>
            </a:r>
            <a:endParaRPr lang="sl-SI" altLang="sl-S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Cesar je med kmeti postal priljubljen.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/>
          </a:p>
          <a:p>
            <a:pPr eaLnBrk="1" hangingPunct="1">
              <a:spcBef>
                <a:spcPct val="0"/>
              </a:spcBef>
            </a:pPr>
            <a:r>
              <a:rPr lang="sl-SI" altLang="sl-SI" sz="1800" b="1">
                <a:solidFill>
                  <a:srgbClr val="2D2D87"/>
                </a:solidFill>
              </a:rPr>
              <a:t>Meščani</a:t>
            </a:r>
            <a:r>
              <a:rPr lang="sl-SI" altLang="sl-SI" sz="1800">
                <a:solidFill>
                  <a:srgbClr val="2D2D87"/>
                </a:solidFill>
              </a:rPr>
              <a:t> so i</a:t>
            </a:r>
            <a:r>
              <a:rPr lang="sl-SI" altLang="sl-SI" sz="1800" b="1">
                <a:solidFill>
                  <a:srgbClr val="2D2D87"/>
                </a:solidFill>
              </a:rPr>
              <a:t>zgubili</a:t>
            </a:r>
            <a:r>
              <a:rPr lang="sl-SI" altLang="sl-SI" sz="1800"/>
              <a:t> pomembne </a:t>
            </a:r>
            <a:r>
              <a:rPr lang="sl-SI" altLang="sl-SI" sz="1800" b="1">
                <a:solidFill>
                  <a:srgbClr val="006666"/>
                </a:solidFill>
              </a:rPr>
              <a:t>zaveznike</a:t>
            </a:r>
            <a:r>
              <a:rPr lang="sl-SI" altLang="sl-SI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Oktobra so se na Dunaju znova podali v boj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s cesarsko vojsko. Neuspešno.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b="1">
                <a:solidFill>
                  <a:srgbClr val="CC3300"/>
                </a:solidFill>
              </a:rPr>
              <a:t>Revolucija</a:t>
            </a:r>
            <a:r>
              <a:rPr lang="sl-SI" altLang="sl-SI" sz="1800"/>
              <a:t> Avstriji je bila v </a:t>
            </a:r>
            <a:r>
              <a:rPr lang="sl-SI" altLang="sl-SI" sz="1800" b="1">
                <a:solidFill>
                  <a:srgbClr val="CC3300"/>
                </a:solidFill>
              </a:rPr>
              <a:t>zatrta.</a:t>
            </a:r>
          </a:p>
        </p:txBody>
      </p:sp>
      <p:pic>
        <p:nvPicPr>
          <p:cNvPr id="17420" name="Picture 12" descr="von_habsburg-lothringen_ferdinand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2190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356100" y="5516563"/>
            <a:ext cx="194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Ferdinand I. Habsburg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21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992</Words>
  <Application>Microsoft Office PowerPoint</Application>
  <PresentationFormat>Diaprojekcija na zaslonu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15</cp:revision>
  <dcterms:created xsi:type="dcterms:W3CDTF">2010-07-26T07:23:58Z</dcterms:created>
  <dcterms:modified xsi:type="dcterms:W3CDTF">2020-03-29T05:04:43Z</dcterms:modified>
</cp:coreProperties>
</file>