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4" r:id="rId6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9F9F9"/>
    <a:srgbClr val="005A58"/>
    <a:srgbClr val="CC3300"/>
    <a:srgbClr val="F9FFE7"/>
    <a:srgbClr val="F5F5F5"/>
    <a:srgbClr val="E6E6E6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B0EDF-69B7-4F63-A23A-CFE525F279D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0726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896BF-BFAD-4AF7-8634-DE60820A67E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2352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DAE21-833E-489D-8A53-1708461CE85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5622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1B1FE-7644-48B4-8FF2-5DB76743443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4813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745C0-CA02-469B-B837-0E94FDEDB60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3074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EE12B-8B51-43DE-A190-29E3743A8CB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7397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3C5C2-C68F-4A0E-8B50-5EBE080E6F9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617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6E6E5-DF62-420E-BF3F-B40F02B6313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1792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6D7A7-5F2D-4972-B77C-39940BBC8BAF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43420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2007F-C168-4F1C-B8F5-1948F1AD35A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5850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9551B-12BE-40A5-B4D2-FAD206ECFD1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5083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B5D738A-2446-4130-943B-E64B570B638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1" descr="auto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487988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22"/>
          <p:cNvSpPr txBox="1">
            <a:spLocks noChangeArrowheads="1"/>
          </p:cNvSpPr>
          <p:nvPr/>
        </p:nvSpPr>
        <p:spPr bwMode="auto">
          <a:xfrm>
            <a:off x="0" y="5229225"/>
            <a:ext cx="9144000" cy="304800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l-SI" altLang="sl-SI" sz="1400">
                <a:latin typeface="Tahoma" panose="020B0604030504040204" pitchFamily="34" charset="0"/>
              </a:rPr>
              <a:t>Francozi strmoglavijo  Ludvika Filipa in razglasijo drugič republiko (sežig simbolov kraljevine).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50825" y="5657850"/>
            <a:ext cx="3744913" cy="925513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l-SI" altLang="sl-SI" sz="1800">
                <a:solidFill>
                  <a:srgbClr val="FF3300"/>
                </a:solidFill>
              </a:rPr>
              <a:t> Katere nalezljive bolezni poznaš? 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1800">
                <a:solidFill>
                  <a:srgbClr val="FF3300"/>
                </a:solidFill>
              </a:rPr>
              <a:t> Kakšni so znaki obolenja?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1800">
                <a:solidFill>
                  <a:srgbClr val="FF3300"/>
                </a:solidFill>
              </a:rPr>
              <a:t> Kakšne barve so?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68313" y="188913"/>
            <a:ext cx="6192837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400">
                <a:solidFill>
                  <a:srgbClr val="FFFF00"/>
                </a:solidFill>
              </a:rPr>
              <a:t>POMLAD NARODOV V EVROPI </a:t>
            </a:r>
            <a:r>
              <a:rPr lang="sl-SI" altLang="sl-SI" sz="1600">
                <a:solidFill>
                  <a:srgbClr val="FFFF00"/>
                </a:solidFill>
              </a:rPr>
              <a:t>učb. str. 93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4292600"/>
            <a:ext cx="9080500" cy="307975"/>
          </a:xfrm>
          <a:prstGeom prst="rect">
            <a:avLst/>
          </a:prstGeom>
          <a:solidFill>
            <a:schemeClr val="bg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l-SI" altLang="sl-SI" sz="1400" b="1"/>
              <a:t> </a:t>
            </a:r>
            <a:r>
              <a:rPr lang="sl-SI" altLang="sl-SI" sz="1400" b="1">
                <a:solidFill>
                  <a:srgbClr val="FF5050"/>
                </a:solidFill>
              </a:rPr>
              <a:t>REVOLUCIJA</a:t>
            </a:r>
            <a:r>
              <a:rPr lang="sl-SI" altLang="sl-SI" sz="1400">
                <a:solidFill>
                  <a:srgbClr val="FF5050"/>
                </a:solidFill>
              </a:rPr>
              <a:t> </a:t>
            </a:r>
            <a:r>
              <a:rPr lang="sl-SI" altLang="sl-SI" sz="1400"/>
              <a:t>JE NALEZLJIVA: februar </a:t>
            </a:r>
            <a:r>
              <a:rPr lang="sl-SI" altLang="sl-SI" sz="1400">
                <a:solidFill>
                  <a:srgbClr val="FF5050"/>
                </a:solidFill>
              </a:rPr>
              <a:t>848</a:t>
            </a:r>
            <a:r>
              <a:rPr lang="sl-SI" altLang="sl-SI" sz="1400"/>
              <a:t> Južna Italija</a:t>
            </a:r>
            <a:r>
              <a:rPr lang="sl-SI" altLang="sl-SI" sz="1400">
                <a:solidFill>
                  <a:srgbClr val="FF3300"/>
                </a:solidFill>
                <a:cs typeface="Arial" panose="020B0604020202020204" pitchFamily="34" charset="0"/>
              </a:rPr>
              <a:t>►</a:t>
            </a:r>
            <a:r>
              <a:rPr lang="sl-SI" altLang="sl-SI" sz="1400">
                <a:solidFill>
                  <a:srgbClr val="FF3300"/>
                </a:solidFill>
              </a:rPr>
              <a:t> </a:t>
            </a:r>
            <a:r>
              <a:rPr lang="sl-SI" altLang="sl-SI" sz="1400"/>
              <a:t>  Francija </a:t>
            </a:r>
            <a:r>
              <a:rPr lang="sl-SI" altLang="sl-SI" sz="1400">
                <a:solidFill>
                  <a:srgbClr val="FF3300"/>
                </a:solidFill>
                <a:cs typeface="Arial" panose="020B0604020202020204" pitchFamily="34" charset="0"/>
              </a:rPr>
              <a:t>►</a:t>
            </a:r>
            <a:r>
              <a:rPr lang="sl-SI" altLang="sl-SI" sz="1400"/>
              <a:t>     Prusija </a:t>
            </a:r>
            <a:r>
              <a:rPr lang="sl-SI" altLang="sl-SI" sz="1400">
                <a:solidFill>
                  <a:srgbClr val="FF3300"/>
                </a:solidFill>
                <a:cs typeface="Arial" panose="020B0604020202020204" pitchFamily="34" charset="0"/>
              </a:rPr>
              <a:t>►</a:t>
            </a:r>
            <a:r>
              <a:rPr lang="sl-SI" altLang="sl-SI" sz="1400"/>
              <a:t>     </a:t>
            </a:r>
            <a:r>
              <a:rPr lang="sl-SI" altLang="sl-SI" sz="1400" b="1"/>
              <a:t>Avstrija </a:t>
            </a:r>
            <a:r>
              <a:rPr lang="sl-SI" altLang="sl-SI" sz="1400">
                <a:solidFill>
                  <a:srgbClr val="FF3300"/>
                </a:solidFill>
                <a:cs typeface="Arial" panose="020B0604020202020204" pitchFamily="34" charset="0"/>
              </a:rPr>
              <a:t>►</a:t>
            </a:r>
            <a:r>
              <a:rPr lang="sl-SI" altLang="sl-SI" sz="1400">
                <a:solidFill>
                  <a:srgbClr val="FF3300"/>
                </a:solidFill>
              </a:rPr>
              <a:t> </a:t>
            </a:r>
            <a:r>
              <a:rPr lang="sl-SI" altLang="sl-SI" sz="1400" b="1"/>
              <a:t> </a:t>
            </a:r>
            <a:r>
              <a:rPr lang="sl-SI" altLang="sl-SI" sz="1400"/>
              <a:t>   </a:t>
            </a:r>
            <a:r>
              <a:rPr lang="sl-SI" altLang="sl-SI" sz="1400" b="1"/>
              <a:t>Slovenci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6332538" y="4868863"/>
            <a:ext cx="8001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l-SI" altLang="sl-SI" sz="1400">
                <a:latin typeface="Tahoma" panose="020B0604030504040204" pitchFamily="34" charset="0"/>
              </a:rPr>
              <a:t>Madžari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7773988" y="4868863"/>
            <a:ext cx="6604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l-SI" altLang="sl-SI" sz="1400">
                <a:latin typeface="Tahoma" panose="020B0604030504040204" pitchFamily="34" charset="0"/>
              </a:rPr>
              <a:t>Hrvati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197725" y="4868863"/>
            <a:ext cx="5334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l-SI" altLang="sl-SI" sz="1400">
                <a:latin typeface="Tahoma" panose="020B0604030504040204" pitchFamily="34" charset="0"/>
              </a:rPr>
              <a:t>Čehi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6908800" y="4581525"/>
            <a:ext cx="1131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600">
                <a:solidFill>
                  <a:srgbClr val="FF3300"/>
                </a:solidFill>
              </a:rPr>
              <a:t>▼   ▼   ▼</a:t>
            </a: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5651500" y="5589588"/>
            <a:ext cx="3167063" cy="925512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FF3300"/>
                </a:solidFill>
              </a:rPr>
              <a:t>• Kakšne barve je revolucija? 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1800">
                <a:solidFill>
                  <a:srgbClr val="FF3300"/>
                </a:solidFill>
              </a:rPr>
              <a:t> Ali je nevarna? 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1800">
                <a:solidFill>
                  <a:srgbClr val="FF3300"/>
                </a:solidFill>
              </a:rPr>
              <a:t> Ali je nalezljiva?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2" grpId="0" animBg="1" autoUpdateAnimBg="0"/>
      <p:bldP spid="4109" grpId="0" animBg="1" autoUpdateAnimBg="0"/>
      <p:bldP spid="4110" grpId="0" animBg="1" autoUpdateAnimBg="0"/>
      <p:bldP spid="4112" grpId="0" animBg="1" autoUpdateAnimBg="0"/>
      <p:bldP spid="4116" grpId="0"/>
      <p:bldP spid="41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3850" y="692150"/>
            <a:ext cx="6480175" cy="2235200"/>
          </a:xfrm>
          <a:prstGeom prst="rect">
            <a:avLst/>
          </a:prstGeom>
          <a:solidFill>
            <a:srgbClr val="FFFDEB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000"/>
              <a:t>Leto 1848 imenujemo tudi </a:t>
            </a:r>
            <a:r>
              <a:rPr lang="sl-SI" altLang="sl-SI" sz="2000" b="1">
                <a:solidFill>
                  <a:srgbClr val="FF3300"/>
                </a:solidFill>
              </a:rPr>
              <a:t>pomlad narodov</a:t>
            </a:r>
            <a:r>
              <a:rPr lang="sl-SI" altLang="sl-SI" sz="2000"/>
              <a:t>: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2000"/>
              <a:t> podrejeni narodi so se uprli in zahtevali enakopraven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000"/>
              <a:t>  narodni položaj, 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2000"/>
              <a:t> razglašali so svoje</a:t>
            </a:r>
            <a:r>
              <a:rPr lang="sl-SI" altLang="sl-SI" sz="2000" b="1"/>
              <a:t> </a:t>
            </a:r>
            <a:r>
              <a:rPr lang="sl-SI" altLang="sl-SI" sz="2000" b="1">
                <a:solidFill>
                  <a:srgbClr val="FF3300"/>
                </a:solidFill>
              </a:rPr>
              <a:t>politične programe</a:t>
            </a:r>
            <a:r>
              <a:rPr lang="sl-SI" altLang="sl-SI" sz="2000" b="1"/>
              <a:t>,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2000" b="1"/>
              <a:t> </a:t>
            </a:r>
            <a:r>
              <a:rPr lang="sl-SI" altLang="sl-SI" sz="2000"/>
              <a:t>nekateri so želeli</a:t>
            </a:r>
            <a:r>
              <a:rPr lang="sl-SI" altLang="sl-SI" sz="2000" b="1"/>
              <a:t> </a:t>
            </a:r>
            <a:r>
              <a:rPr lang="sl-SI" altLang="sl-SI" sz="2000" b="1">
                <a:solidFill>
                  <a:srgbClr val="FF3300"/>
                </a:solidFill>
              </a:rPr>
              <a:t>lastno državo</a:t>
            </a:r>
            <a:r>
              <a:rPr lang="sl-SI" altLang="sl-SI" sz="2000" b="1"/>
              <a:t> </a:t>
            </a:r>
            <a:r>
              <a:rPr lang="sl-SI" altLang="sl-SI" sz="2000"/>
              <a:t>(Italijani, Nemci),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2000" b="1"/>
              <a:t> </a:t>
            </a:r>
            <a:r>
              <a:rPr lang="sl-SI" altLang="sl-SI" sz="2000"/>
              <a:t>drugi pa</a:t>
            </a:r>
            <a:r>
              <a:rPr lang="sl-SI" altLang="sl-SI" sz="2000" b="1">
                <a:solidFill>
                  <a:srgbClr val="FF3300"/>
                </a:solidFill>
              </a:rPr>
              <a:t> samostojnost </a:t>
            </a:r>
            <a:r>
              <a:rPr lang="sl-SI" altLang="sl-SI" sz="2000">
                <a:solidFill>
                  <a:srgbClr val="FF3300"/>
                </a:solidFill>
              </a:rPr>
              <a:t>(avtonomijo)</a:t>
            </a:r>
            <a:r>
              <a:rPr lang="sl-SI" altLang="sl-SI" sz="2000" b="1"/>
              <a:t> </a:t>
            </a:r>
            <a:r>
              <a:rPr lang="sl-SI" altLang="sl-SI" sz="2000"/>
              <a:t>znotraj obstoječe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000"/>
              <a:t>  države (na primer Slovenci, Hrvati, Madžari, Čehi …).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323850" y="260350"/>
            <a:ext cx="241617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000">
                <a:solidFill>
                  <a:srgbClr val="3333FF"/>
                </a:solidFill>
              </a:rPr>
              <a:t>Narodno prebujenje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23850" y="3140075"/>
            <a:ext cx="5903913" cy="835025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600"/>
              <a:t>Med množicami so se pogosto razvnela močna čustva, ki so dvigovala pomen lastnega naroda, podcenjevala in zatirala pa drugega. Takšno stališče imenujemo </a:t>
            </a:r>
            <a:r>
              <a:rPr lang="sl-SI" altLang="sl-SI" sz="1600" b="1"/>
              <a:t>nacionalistično</a:t>
            </a:r>
            <a:r>
              <a:rPr lang="sl-SI" altLang="sl-SI" sz="1600"/>
              <a:t>.</a:t>
            </a:r>
          </a:p>
        </p:txBody>
      </p:sp>
      <p:pic>
        <p:nvPicPr>
          <p:cNvPr id="6154" name="Picture 10" descr="1848%20oktober%20revolu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05263"/>
            <a:ext cx="5903913" cy="272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148263" y="6381750"/>
            <a:ext cx="992187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400"/>
              <a:t>Dunaj gori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0" grpId="0" animBg="1"/>
      <p:bldP spid="61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15" name="Group 47"/>
          <p:cNvGraphicFramePr>
            <a:graphicFrameLocks noGrp="1"/>
          </p:cNvGraphicFramePr>
          <p:nvPr/>
        </p:nvGraphicFramePr>
        <p:xfrm>
          <a:off x="179388" y="333375"/>
          <a:ext cx="8713787" cy="6016625"/>
        </p:xfrm>
        <a:graphic>
          <a:graphicData uri="http://schemas.openxmlformats.org/drawingml/2006/table">
            <a:tbl>
              <a:tblPr/>
              <a:tblGrid>
                <a:gridCol w="424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5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9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NEMCI </a:t>
                      </a: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velikonemški</a:t>
                      </a: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program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sl-SI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malonemški</a:t>
                      </a: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program</a:t>
                      </a: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Združitev nemških državic v enotno državo.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Razpisali so volitve v  narodno skupščino 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Frankfurtu. Bili pa so neenotni glede vključitve Avstrije).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Sprejeli so ustavo: Nemčija naj bi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 brez Avstrije združila, na čelu bi bil pruski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kralj (odklonil je krono iz rok skupščine).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Poizkus združitve je tako propadel.</a:t>
                      </a:r>
                    </a:p>
                  </a:txBody>
                  <a:tcPr marT="45711" marB="45711" horzOverflow="overflow">
                    <a:lnL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SLOVENCI</a:t>
                      </a:r>
                      <a:r>
                        <a:rPr kumimoji="0" lang="sl-S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prvi politični program  Slovencev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Zedinjena Slovenija</a:t>
                      </a:r>
                      <a:r>
                        <a:rPr kumimoji="0" lang="sl-S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(Matija Majar), je postal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cilj slovenskega narodnega  gibanja v 19. stol</a:t>
                      </a:r>
                      <a:r>
                        <a:rPr kumimoji="0" lang="sl-S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sl-S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združitev slovenskih dežel,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sl-S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uradni jezik slovenščina,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sl-S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samostojnost znotraj Avstrije.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Ljudje so se s ponosom začeli  zavedati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svojega slovenskega izvora.</a:t>
                      </a:r>
                    </a:p>
                  </a:txBody>
                  <a:tcPr marT="45711" marB="45711" horzOverflow="overflow">
                    <a:lnL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75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ČEHI</a:t>
                      </a: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so zahtevali: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preureditev Avstrije v zvezo svobodnih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narodov.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Sklicali so vseslovanski kongres v Pragi, ki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ga je avstrijska oblast krvavo zatrla. </a:t>
                      </a:r>
                    </a:p>
                  </a:txBody>
                  <a:tcPr marT="45711" marB="45711" horzOverflow="overflow">
                    <a:lnL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HRVATI</a:t>
                      </a: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so: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pozvali k združitvi vseh hrvaških dežel v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enotno Hrvaško,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ustanovili posebno skupščino v Zagrebu in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za bana izbrali </a:t>
                      </a:r>
                      <a:r>
                        <a:rPr kumimoji="0" lang="sl-SI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krajišnika</a:t>
                      </a: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Josipa Jelačiča.</a:t>
                      </a:r>
                    </a:p>
                  </a:txBody>
                  <a:tcPr marT="45711" marB="45711" horzOverflow="overflow">
                    <a:lnL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9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ITALIJANI</a:t>
                      </a: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so zahtevali: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združitev italijanskih državic v enotno državo.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 čelo združitve se je postavilo sardinsko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kraljestvo, ki je zahtevalo tudi avstrijsko posest na severu Italije. Avstrijci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 z močno vojsko porazili Italijane.</a:t>
                      </a:r>
                    </a:p>
                  </a:txBody>
                  <a:tcPr marT="45711" marB="45711" horzOverflow="overflow">
                    <a:lnL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MADŽARI </a:t>
                      </a: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</a:t>
                      </a: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ustanovili svojo  vlado. Hoteli so odcepitev od Avstrije. Enakih pravic pa niso bili  pripravljeni dati drugim narodom: Hrvaško in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Vojvodino so nameravala zadržati zase.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Avstrija je revolucijo zatrla.</a:t>
                      </a:r>
                    </a:p>
                  </a:txBody>
                  <a:tcPr marT="45711" marB="45711" horzOverflow="overflow">
                    <a:lnL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55650" y="1052513"/>
            <a:ext cx="6913563" cy="22987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FF0000"/>
                </a:solidFill>
              </a:rPr>
              <a:t>V Evropi je s porazom revolucij leta 1848 </a:t>
            </a:r>
            <a:r>
              <a:rPr lang="sl-SI" altLang="sl-SI" sz="1800" b="1">
                <a:solidFill>
                  <a:srgbClr val="FF0000"/>
                </a:solidFill>
              </a:rPr>
              <a:t>zmagal konservatizem</a:t>
            </a:r>
            <a:r>
              <a:rPr lang="sl-SI" altLang="sl-SI" sz="180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/>
              <a:t>• V nemških deželah in avstrijskem cesarstvu je vnovič zavladal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/>
              <a:t>  </a:t>
            </a:r>
            <a:r>
              <a:rPr lang="sl-SI" altLang="sl-SI" sz="1800" b="1"/>
              <a:t>absolutizem</a:t>
            </a:r>
            <a:r>
              <a:rPr lang="sl-SI" altLang="sl-SI" sz="1800"/>
              <a:t>, začasno </a:t>
            </a:r>
            <a:r>
              <a:rPr lang="sl-SI" altLang="sl-SI" sz="1800" b="1"/>
              <a:t>pridobljene pravice so bile ukinjene</a:t>
            </a:r>
            <a:r>
              <a:rPr lang="sl-SI" altLang="sl-SI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/>
              <a:t>  (Bachov  absolutizem).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/>
              <a:t>• </a:t>
            </a:r>
            <a:r>
              <a:rPr lang="sl-SI" altLang="sl-SI" sz="1800" b="1">
                <a:solidFill>
                  <a:schemeClr val="accent2"/>
                </a:solidFill>
              </a:rPr>
              <a:t>Francijo</a:t>
            </a:r>
            <a:r>
              <a:rPr lang="sl-SI" altLang="sl-SI" sz="1800">
                <a:solidFill>
                  <a:schemeClr val="accent2"/>
                </a:solidFill>
              </a:rPr>
              <a:t> </a:t>
            </a:r>
            <a:r>
              <a:rPr lang="sl-SI" altLang="sl-SI" sz="1800"/>
              <a:t>je ponovno vodil </a:t>
            </a:r>
            <a:r>
              <a:rPr lang="sl-SI" altLang="sl-SI" sz="1800" b="1"/>
              <a:t>kralj</a:t>
            </a:r>
            <a:r>
              <a:rPr lang="sl-SI" altLang="sl-SI" sz="1800"/>
              <a:t>, avstrijski prestol je zasedel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/>
              <a:t>  cesar Franc Jožef in tam ostal nadaljnjih 68 let.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/>
              <a:t>• Narodnostne težnje so </a:t>
            </a:r>
            <a:r>
              <a:rPr lang="sl-SI" altLang="sl-SI" sz="1800" b="1"/>
              <a:t>bile zatrte</a:t>
            </a:r>
            <a:r>
              <a:rPr lang="sl-SI" altLang="sl-SI" sz="180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/>
              <a:t>• Delavci so še naprej živeli na robu bede in brez pravic.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755650" y="450850"/>
            <a:ext cx="440372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2000">
                <a:solidFill>
                  <a:srgbClr val="3333FF"/>
                </a:solidFill>
              </a:rPr>
              <a:t>Poraz revolucij – začetek nove dobe?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755650" y="3500438"/>
            <a:ext cx="7056438" cy="2563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FF0000"/>
                </a:solidFill>
              </a:rPr>
              <a:t> Revolucija 1848. leta je prinesla tudi </a:t>
            </a:r>
            <a:r>
              <a:rPr lang="sl-SI" altLang="sl-SI" sz="1800" b="1">
                <a:solidFill>
                  <a:srgbClr val="FF0000"/>
                </a:solidFill>
              </a:rPr>
              <a:t>napredek</a:t>
            </a:r>
            <a:r>
              <a:rPr lang="sl-SI" altLang="sl-SI" sz="1800">
                <a:solidFill>
                  <a:srgbClr val="FF0000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/>
              <a:t>• velik uspeh je bil, da so bili nekateri cilji </a:t>
            </a:r>
            <a:r>
              <a:rPr lang="sl-SI" altLang="sl-SI" sz="1800" b="1"/>
              <a:t>javno predstavljeni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/>
              <a:t> (svoboda tiska, splošna volilna pravica…).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/>
              <a:t>• Narodi so postavili jasne </a:t>
            </a:r>
            <a:r>
              <a:rPr lang="sl-SI" altLang="sl-SI" sz="1800" b="1">
                <a:solidFill>
                  <a:srgbClr val="CC3300"/>
                </a:solidFill>
              </a:rPr>
              <a:t>politične programe</a:t>
            </a:r>
            <a:r>
              <a:rPr lang="sl-SI" altLang="sl-SI" sz="1800"/>
              <a:t>, s katerimi so si eni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/>
              <a:t> prej, drugi nekoliko pozneje izborili avtonomijo ali lastno državo.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/>
              <a:t>• Čeprav so vladarji največkrat ponudili </a:t>
            </a:r>
            <a:r>
              <a:rPr lang="sl-SI" altLang="sl-SI" sz="1800" b="1"/>
              <a:t>vsiljene </a:t>
            </a:r>
            <a:r>
              <a:rPr lang="sl-SI" altLang="sl-SI" sz="1800"/>
              <a:t>jim</a:t>
            </a:r>
            <a:r>
              <a:rPr lang="sl-SI" altLang="sl-SI" sz="1800" b="1"/>
              <a:t> ustave</a:t>
            </a:r>
            <a:r>
              <a:rPr lang="sl-SI" altLang="sl-SI" sz="1800"/>
              <a:t>, so se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/>
              <a:t>  ljudje zavedli pomena ustavne ureditve.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/>
              <a:t>• Širile so se zahteve po splošni volilni pravici.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800"/>
              <a:t>• V revolucionarnem boju so izkušnje nabirali tudi </a:t>
            </a:r>
            <a:r>
              <a:rPr lang="sl-SI" altLang="sl-SI" sz="1800" b="1"/>
              <a:t>delavci</a:t>
            </a:r>
            <a:r>
              <a:rPr lang="sl-SI" altLang="sl-SI" sz="1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33" name="Group 149"/>
          <p:cNvGraphicFramePr>
            <a:graphicFrameLocks noGrp="1"/>
          </p:cNvGraphicFramePr>
          <p:nvPr/>
        </p:nvGraphicFramePr>
        <p:xfrm>
          <a:off x="827088" y="476250"/>
          <a:ext cx="6769100" cy="2811463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7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DOPOLNI</a:t>
                      </a:r>
                    </a:p>
                  </a:txBody>
                  <a:tcPr marT="45705" marB="45705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Slabosti</a:t>
                      </a:r>
                    </a:p>
                  </a:txBody>
                  <a:tcPr marT="45705" marB="45705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Dobre strani</a:t>
                      </a:r>
                    </a:p>
                  </a:txBody>
                  <a:tcPr marT="45705" marB="45705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4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Bile so vsiljene</a:t>
                      </a:r>
                    </a:p>
                  </a:txBody>
                  <a:tcPr marT="45705" marB="45705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Omejuje absolutizem, samovoljo vladarjev o njih se ni razpravljalo ali pa jih ni bilo</a:t>
                      </a:r>
                    </a:p>
                  </a:txBody>
                  <a:tcPr marT="45705" marB="45705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NARODNI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PROGRAMI</a:t>
                      </a:r>
                    </a:p>
                  </a:txBody>
                  <a:tcPr marT="45705" marB="45705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Bili so jasno postavljeni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VOLILNA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PRAVICA</a:t>
                      </a:r>
                    </a:p>
                  </a:txBody>
                  <a:tcPr marT="45705" marB="45705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 njem niso sedeli zastopniki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najširših množic, ali pa ga ni bilo</a:t>
                      </a:r>
                    </a:p>
                  </a:txBody>
                  <a:tcPr marT="45705" marB="45705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 nekaterih državah je deloval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vzporedno z vladarjem</a:t>
                      </a:r>
                    </a:p>
                  </a:txBody>
                  <a:tcPr marT="45705" marB="45705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72" name="Rectangle 152"/>
          <p:cNvSpPr>
            <a:spLocks noChangeArrowheads="1"/>
          </p:cNvSpPr>
          <p:nvPr/>
        </p:nvSpPr>
        <p:spPr bwMode="auto">
          <a:xfrm>
            <a:off x="827088" y="3357563"/>
            <a:ext cx="6769100" cy="10779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600" i="1"/>
              <a:t>»Mi hočemo enakopravnost vseh narodov, ki žive pod ogrsko krono.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600" i="1"/>
              <a:t>Ker madžarsko ministrstvo misli, da ne more pristati na te pogodbe, nam čast in dolžnost nalagata, da poskusimo še zadnje in poprimemo za orožje.«</a:t>
            </a:r>
            <a:r>
              <a:rPr lang="sl-SI" altLang="sl-SI" sz="1600"/>
              <a:t>(ban Jelačić, 1848)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688</Words>
  <Application>Microsoft Office PowerPoint</Application>
  <PresentationFormat>Diaprojekcija na zaslonu (4:3)</PresentationFormat>
  <Paragraphs>92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Tahoma</vt:lpstr>
      <vt:lpstr>Privzeti načrt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Ministerstvo za Šolstvo</dc:creator>
  <cp:lastModifiedBy>Marjetka Novak</cp:lastModifiedBy>
  <cp:revision>13</cp:revision>
  <dcterms:created xsi:type="dcterms:W3CDTF">2010-07-27T11:17:01Z</dcterms:created>
  <dcterms:modified xsi:type="dcterms:W3CDTF">2020-03-29T05:04:27Z</dcterms:modified>
</cp:coreProperties>
</file>