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ŽivaČebulj" initials="ŽČ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84-8C77-4957-ADA2-1782DEAC9671}" type="datetimeFigureOut">
              <a:rPr lang="sl-SI" smtClean="0"/>
              <a:pPr/>
              <a:t>20. 03. 2020</a:t>
            </a:fld>
            <a:endParaRPr lang="sl-SI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526487-B826-43AB-BAE9-7C32C1D4AE8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84-8C77-4957-ADA2-1782DEAC9671}" type="datetimeFigureOut">
              <a:rPr lang="sl-SI" smtClean="0"/>
              <a:pPr/>
              <a:t>20. 03. 2020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6487-B826-43AB-BAE9-7C32C1D4AE8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84-8C77-4957-ADA2-1782DEAC9671}" type="datetimeFigureOut">
              <a:rPr lang="sl-SI" smtClean="0"/>
              <a:pPr/>
              <a:t>20. 03. 2020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6487-B826-43AB-BAE9-7C32C1D4AE8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84-8C77-4957-ADA2-1782DEAC9671}" type="datetimeFigureOut">
              <a:rPr lang="sl-SI" smtClean="0"/>
              <a:pPr/>
              <a:t>20. 03. 2020</a:t>
            </a:fld>
            <a:endParaRPr lang="sl-S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l-SI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526487-B826-43AB-BAE9-7C32C1D4AE8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84-8C77-4957-ADA2-1782DEAC9671}" type="datetimeFigureOut">
              <a:rPr lang="sl-SI" smtClean="0"/>
              <a:pPr/>
              <a:t>20. 03. 2020</a:t>
            </a:fld>
            <a:endParaRPr lang="sl-SI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6487-B826-43AB-BAE9-7C32C1D4AE8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84-8C77-4957-ADA2-1782DEAC9671}" type="datetimeFigureOut">
              <a:rPr lang="sl-SI" smtClean="0"/>
              <a:pPr/>
              <a:t>20. 03. 2020</a:t>
            </a:fld>
            <a:endParaRPr lang="sl-S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6487-B826-43AB-BAE9-7C32C1D4AE8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84-8C77-4957-ADA2-1782DEAC9671}" type="datetimeFigureOut">
              <a:rPr lang="sl-SI" smtClean="0"/>
              <a:pPr/>
              <a:t>20. 03. 2020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2526487-B826-43AB-BAE9-7C32C1D4AE8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84-8C77-4957-ADA2-1782DEAC9671}" type="datetimeFigureOut">
              <a:rPr lang="sl-SI" smtClean="0"/>
              <a:pPr/>
              <a:t>20. 03. 2020</a:t>
            </a:fld>
            <a:endParaRPr lang="sl-S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6487-B826-43AB-BAE9-7C32C1D4AE8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84-8C77-4957-ADA2-1782DEAC9671}" type="datetimeFigureOut">
              <a:rPr lang="sl-SI" smtClean="0"/>
              <a:pPr/>
              <a:t>20. 03. 2020</a:t>
            </a:fld>
            <a:endParaRPr lang="sl-SI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6487-B826-43AB-BAE9-7C32C1D4AE8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84-8C77-4957-ADA2-1782DEAC9671}" type="datetimeFigureOut">
              <a:rPr lang="sl-SI" smtClean="0"/>
              <a:pPr/>
              <a:t>20. 03. 2020</a:t>
            </a:fld>
            <a:endParaRPr lang="sl-SI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6487-B826-43AB-BAE9-7C32C1D4AE8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84-8C77-4957-ADA2-1782DEAC9671}" type="datetimeFigureOut">
              <a:rPr lang="sl-SI" smtClean="0"/>
              <a:pPr/>
              <a:t>20. 03. 2020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6487-B826-43AB-BAE9-7C32C1D4AE8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0FABA84-8C77-4957-ADA2-1782DEAC9671}" type="datetimeFigureOut">
              <a:rPr lang="sl-SI" smtClean="0"/>
              <a:pPr/>
              <a:t>20. 03. 2020</a:t>
            </a:fld>
            <a:endParaRPr lang="sl-SI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526487-B826-43AB-BAE9-7C32C1D4AE8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126505"/>
            <a:ext cx="8458200" cy="1870447"/>
          </a:xfrm>
        </p:spPr>
        <p:txBody>
          <a:bodyPr>
            <a:normAutofit fontScale="90000"/>
          </a:bodyPr>
          <a:lstStyle/>
          <a:p>
            <a:r>
              <a:rPr lang="sl-SI" sz="6000" smtClean="0"/>
              <a:t>OBDELAVA PODATKOV-</a:t>
            </a:r>
            <a:r>
              <a:rPr lang="sl-SI" sz="6000" dirty="0"/>
              <a:t/>
            </a:r>
            <a:br>
              <a:rPr lang="sl-SI" sz="6000" dirty="0"/>
            </a:br>
            <a:r>
              <a:rPr lang="sl-SI" sz="6000" dirty="0" smtClean="0"/>
              <a:t>srednje vrednosti</a:t>
            </a:r>
            <a:endParaRPr lang="sl-SI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9. razred</a:t>
            </a:r>
            <a:endParaRPr lang="sl-SI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1 SREDNJE VREDNOSTI</a:t>
            </a:r>
            <a:endParaRPr lang="sl-SI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1224136"/>
            <a:ext cx="9108504" cy="558924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sl-SI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Izračunaj povprečen skok fantov: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sl-SI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sl-SI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sl-SI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Aritmetična sredina </a:t>
            </a:r>
            <a:r>
              <a:rPr kumimoji="0" lang="sl-SI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oziroma </a:t>
            </a:r>
            <a:r>
              <a:rPr kumimoji="0" lang="sl-SI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povprečje</a:t>
            </a:r>
            <a:r>
              <a:rPr kumimoji="0" lang="sl-SI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je količnik med vsoto vseh vrednosti </a:t>
            </a:r>
            <a:r>
              <a:rPr kumimoji="0" lang="sl-SI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številskih podatkov </a:t>
            </a:r>
            <a:r>
              <a:rPr kumimoji="0" lang="sl-SI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(vsota vseh skokov) in </a:t>
            </a:r>
            <a:r>
              <a:rPr kumimoji="0" lang="sl-SI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številom vseh podatkov </a:t>
            </a:r>
            <a:r>
              <a:rPr kumimoji="0" lang="sl-SI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(koliko skokov gledamo).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sl-SI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vsota skokov: 4,35 + 2,89 + 5,07 + 4,49 = 16,8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sl-SI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število skokov: 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sl-SI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količnik: 16,8 : 4 = 4,2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sl-SI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Torej povprečna dolžina skokov fantov meri 4,2 m.</a:t>
            </a:r>
            <a:endParaRPr kumimoji="0" lang="sl-SI" sz="3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3568" y="1772424"/>
          <a:ext cx="583152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6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3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sz="2000" b="0" dirty="0" smtClean="0">
                          <a:solidFill>
                            <a:schemeClr val="tx2"/>
                          </a:solidFill>
                        </a:rPr>
                        <a:t>ime</a:t>
                      </a:r>
                      <a:endParaRPr lang="sl-SI" sz="20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2000" b="0" dirty="0" smtClean="0">
                          <a:solidFill>
                            <a:schemeClr val="tx2"/>
                          </a:solidFill>
                        </a:rPr>
                        <a:t>Jan</a:t>
                      </a:r>
                      <a:endParaRPr lang="sl-SI" sz="20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2000" b="0" dirty="0" smtClean="0">
                          <a:solidFill>
                            <a:schemeClr val="tx2"/>
                          </a:solidFill>
                        </a:rPr>
                        <a:t>Luka</a:t>
                      </a:r>
                      <a:endParaRPr lang="sl-SI" sz="20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2000" b="0" dirty="0" smtClean="0">
                          <a:solidFill>
                            <a:schemeClr val="tx2"/>
                          </a:solidFill>
                        </a:rPr>
                        <a:t>Aleš</a:t>
                      </a:r>
                      <a:endParaRPr lang="sl-SI" sz="20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2000" b="0" dirty="0" smtClean="0">
                          <a:solidFill>
                            <a:schemeClr val="tx2"/>
                          </a:solidFill>
                        </a:rPr>
                        <a:t>Žan</a:t>
                      </a:r>
                      <a:endParaRPr lang="sl-SI" sz="20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sz="2000" b="0" dirty="0" smtClean="0">
                          <a:solidFill>
                            <a:schemeClr val="tx2"/>
                          </a:solidFill>
                        </a:rPr>
                        <a:t>dolžina skoka</a:t>
                      </a:r>
                      <a:endParaRPr lang="sl-SI" sz="20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2000" b="0" dirty="0" smtClean="0">
                          <a:solidFill>
                            <a:schemeClr val="tx2"/>
                          </a:solidFill>
                        </a:rPr>
                        <a:t>4,35 m</a:t>
                      </a:r>
                      <a:endParaRPr lang="sl-SI" sz="20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2000" b="0" dirty="0" smtClean="0">
                          <a:solidFill>
                            <a:schemeClr val="tx2"/>
                          </a:solidFill>
                        </a:rPr>
                        <a:t>2,89 m</a:t>
                      </a:r>
                      <a:endParaRPr lang="sl-SI" sz="20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2000" b="0" dirty="0" smtClean="0">
                          <a:solidFill>
                            <a:schemeClr val="tx2"/>
                          </a:solidFill>
                        </a:rPr>
                        <a:t>5,07 m</a:t>
                      </a:r>
                      <a:endParaRPr lang="sl-SI" sz="20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2000" b="0" dirty="0" smtClean="0">
                          <a:solidFill>
                            <a:schemeClr val="tx2"/>
                          </a:solidFill>
                        </a:rPr>
                        <a:t>4,49 m</a:t>
                      </a:r>
                      <a:endParaRPr lang="sl-SI" sz="20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224136"/>
            <a:ext cx="9180512" cy="5373216"/>
          </a:xfrm>
        </p:spPr>
        <p:txBody>
          <a:bodyPr>
            <a:normAutofit/>
          </a:bodyPr>
          <a:lstStyle/>
          <a:p>
            <a:r>
              <a:rPr lang="sl-SI" sz="3000" b="1" dirty="0" smtClean="0"/>
              <a:t>Modus</a:t>
            </a:r>
            <a:r>
              <a:rPr lang="sl-SI" sz="3000" dirty="0" smtClean="0"/>
              <a:t> ali </a:t>
            </a:r>
            <a:r>
              <a:rPr lang="sl-SI" sz="3000" b="1" dirty="0" err="1" smtClean="0"/>
              <a:t>gostiščnica</a:t>
            </a:r>
            <a:r>
              <a:rPr lang="sl-SI" sz="3000" dirty="0" smtClean="0"/>
              <a:t> (</a:t>
            </a:r>
            <a:r>
              <a:rPr lang="sl-SI" sz="3000" i="1" dirty="0" smtClean="0"/>
              <a:t>Mo</a:t>
            </a:r>
            <a:r>
              <a:rPr lang="sl-SI" sz="3000" dirty="0" smtClean="0"/>
              <a:t>) je podatek, ki se med vsemi podatki največkrat pojavi.</a:t>
            </a:r>
          </a:p>
          <a:p>
            <a:r>
              <a:rPr lang="sl-SI" sz="3000" b="1" dirty="0" smtClean="0"/>
              <a:t>Frekvenca</a:t>
            </a:r>
            <a:r>
              <a:rPr lang="sl-SI" sz="3000" dirty="0" smtClean="0"/>
              <a:t> je število ponovitev posameznega podatka.</a:t>
            </a:r>
          </a:p>
          <a:p>
            <a:r>
              <a:rPr lang="sl-SI" sz="3000" dirty="0" smtClean="0"/>
              <a:t>Kolikokrat se pojavijo posamezni podatki? Določi modus. Koliko je njegova frekvenca?</a:t>
            </a:r>
          </a:p>
          <a:p>
            <a:pPr>
              <a:buNone/>
            </a:pPr>
            <a:r>
              <a:rPr lang="sl-SI" sz="2800" dirty="0" smtClean="0"/>
              <a:t> 8, 8, 10, 10, 10, 11, 12, 12, 12, 13, 14, 15, 15, 15, 15, 18</a:t>
            </a:r>
          </a:p>
          <a:p>
            <a:pPr>
              <a:buNone/>
            </a:pPr>
            <a:endParaRPr lang="sl-SI" sz="2800" dirty="0" smtClean="0"/>
          </a:p>
          <a:p>
            <a:pPr>
              <a:buNone/>
            </a:pPr>
            <a:r>
              <a:rPr lang="sl-SI" sz="2800" dirty="0" smtClean="0"/>
              <a:t>	</a:t>
            </a:r>
            <a:r>
              <a:rPr lang="sl-SI" sz="2800" dirty="0" smtClean="0">
                <a:solidFill>
                  <a:schemeClr val="tx1"/>
                </a:solidFill>
              </a:rPr>
              <a:t>Torej se število 15 največkrat pojavi, in sicer kar 4-krat.</a:t>
            </a:r>
          </a:p>
          <a:p>
            <a:pPr>
              <a:buNone/>
            </a:pPr>
            <a:r>
              <a:rPr lang="sl-SI" sz="2800" dirty="0" smtClean="0">
                <a:solidFill>
                  <a:schemeClr val="tx1"/>
                </a:solidFill>
              </a:rPr>
              <a:t>	Mo = 15</a:t>
            </a:r>
          </a:p>
          <a:p>
            <a:pPr>
              <a:buNone/>
            </a:pPr>
            <a:r>
              <a:rPr lang="sl-SI" sz="2800" dirty="0" smtClean="0">
                <a:solidFill>
                  <a:schemeClr val="tx1"/>
                </a:solidFill>
              </a:rPr>
              <a:t>	Frekvenca podatka 15 = 4</a:t>
            </a:r>
          </a:p>
        </p:txBody>
      </p:sp>
      <p:sp>
        <p:nvSpPr>
          <p:cNvPr id="4" name="Right Brace 3"/>
          <p:cNvSpPr/>
          <p:nvPr/>
        </p:nvSpPr>
        <p:spPr>
          <a:xfrm rot="5400000">
            <a:off x="197260" y="3915308"/>
            <a:ext cx="360040" cy="82758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r>
              <a:rPr lang="sl-SI" dirty="0" smtClean="0"/>
              <a:t>2-krat</a:t>
            </a:r>
            <a:endParaRPr lang="sl-SI" dirty="0"/>
          </a:p>
        </p:txBody>
      </p:sp>
      <p:sp>
        <p:nvSpPr>
          <p:cNvPr id="5" name="Right Brace 4"/>
          <p:cNvSpPr/>
          <p:nvPr/>
        </p:nvSpPr>
        <p:spPr>
          <a:xfrm rot="5400000">
            <a:off x="3779404" y="3537012"/>
            <a:ext cx="360040" cy="158417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r>
              <a:rPr lang="sl-SI" dirty="0"/>
              <a:t>3</a:t>
            </a:r>
            <a:r>
              <a:rPr lang="sl-SI" dirty="0" smtClean="0"/>
              <a:t>-krat</a:t>
            </a:r>
            <a:endParaRPr lang="sl-SI" dirty="0"/>
          </a:p>
        </p:txBody>
      </p:sp>
      <p:sp>
        <p:nvSpPr>
          <p:cNvPr id="6" name="Right Brace 5"/>
          <p:cNvSpPr/>
          <p:nvPr/>
        </p:nvSpPr>
        <p:spPr>
          <a:xfrm rot="5400000">
            <a:off x="1475148" y="3537012"/>
            <a:ext cx="360040" cy="158417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r>
              <a:rPr lang="sl-SI" dirty="0"/>
              <a:t>3</a:t>
            </a:r>
            <a:r>
              <a:rPr lang="sl-SI" dirty="0" smtClean="0"/>
              <a:t>-krat</a:t>
            </a:r>
            <a:endParaRPr lang="sl-SI" dirty="0"/>
          </a:p>
        </p:txBody>
      </p:sp>
      <p:sp>
        <p:nvSpPr>
          <p:cNvPr id="7" name="Right Brace 6"/>
          <p:cNvSpPr/>
          <p:nvPr/>
        </p:nvSpPr>
        <p:spPr>
          <a:xfrm rot="5400000">
            <a:off x="7055768" y="3212976"/>
            <a:ext cx="360040" cy="22322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r>
              <a:rPr lang="sl-SI" dirty="0" smtClean="0"/>
              <a:t>4-krat</a:t>
            </a:r>
            <a:endParaRPr lang="sl-SI" dirty="0"/>
          </a:p>
        </p:txBody>
      </p:sp>
      <p:sp>
        <p:nvSpPr>
          <p:cNvPr id="8" name="Right Brace 7"/>
          <p:cNvSpPr/>
          <p:nvPr/>
        </p:nvSpPr>
        <p:spPr>
          <a:xfrm rot="5400000">
            <a:off x="2663788" y="3969060"/>
            <a:ext cx="288032" cy="6480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r>
              <a:rPr lang="sl-SI" dirty="0"/>
              <a:t>1</a:t>
            </a:r>
            <a:r>
              <a:rPr lang="sl-SI" dirty="0" smtClean="0"/>
              <a:t>-krat</a:t>
            </a:r>
            <a:endParaRPr lang="sl-SI" dirty="0"/>
          </a:p>
        </p:txBody>
      </p:sp>
      <p:sp>
        <p:nvSpPr>
          <p:cNvPr id="9" name="Right Brace 8"/>
          <p:cNvSpPr/>
          <p:nvPr/>
        </p:nvSpPr>
        <p:spPr>
          <a:xfrm rot="5400000">
            <a:off x="4968044" y="3969060"/>
            <a:ext cx="288032" cy="6480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r>
              <a:rPr lang="sl-SI" dirty="0"/>
              <a:t>1</a:t>
            </a:r>
            <a:r>
              <a:rPr lang="sl-SI" dirty="0" smtClean="0"/>
              <a:t>-krat</a:t>
            </a:r>
            <a:endParaRPr lang="sl-SI" dirty="0"/>
          </a:p>
        </p:txBody>
      </p:sp>
      <p:sp>
        <p:nvSpPr>
          <p:cNvPr id="10" name="Right Brace 9"/>
          <p:cNvSpPr/>
          <p:nvPr/>
        </p:nvSpPr>
        <p:spPr>
          <a:xfrm rot="5400000">
            <a:off x="5616116" y="3969060"/>
            <a:ext cx="288032" cy="6480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r>
              <a:rPr lang="sl-SI" dirty="0"/>
              <a:t>1</a:t>
            </a:r>
            <a:r>
              <a:rPr lang="sl-SI" dirty="0" smtClean="0"/>
              <a:t>-krat</a:t>
            </a:r>
            <a:endParaRPr lang="sl-SI" dirty="0"/>
          </a:p>
        </p:txBody>
      </p:sp>
      <p:sp>
        <p:nvSpPr>
          <p:cNvPr id="11" name="Right Brace 10"/>
          <p:cNvSpPr/>
          <p:nvPr/>
        </p:nvSpPr>
        <p:spPr>
          <a:xfrm rot="5400000">
            <a:off x="8568444" y="3969060"/>
            <a:ext cx="288032" cy="6480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r>
              <a:rPr lang="sl-SI" dirty="0"/>
              <a:t>1</a:t>
            </a:r>
            <a:r>
              <a:rPr lang="sl-SI" dirty="0" smtClean="0"/>
              <a:t>-krat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412776"/>
            <a:ext cx="9108504" cy="5112568"/>
          </a:xfrm>
        </p:spPr>
        <p:txBody>
          <a:bodyPr>
            <a:normAutofit/>
          </a:bodyPr>
          <a:lstStyle/>
          <a:p>
            <a:r>
              <a:rPr lang="sl-SI" b="1" dirty="0" smtClean="0"/>
              <a:t>Mediana</a:t>
            </a:r>
            <a:r>
              <a:rPr lang="sl-SI" dirty="0" smtClean="0"/>
              <a:t> ali </a:t>
            </a:r>
            <a:r>
              <a:rPr lang="sl-SI" b="1" dirty="0" smtClean="0"/>
              <a:t>središčnica</a:t>
            </a:r>
            <a:r>
              <a:rPr lang="sl-SI" dirty="0" smtClean="0"/>
              <a:t> (</a:t>
            </a:r>
            <a:r>
              <a:rPr lang="sl-SI" i="1" dirty="0" smtClean="0"/>
              <a:t>Me</a:t>
            </a:r>
            <a:r>
              <a:rPr lang="sl-SI" dirty="0" smtClean="0"/>
              <a:t>) je sredinski podatek, med podatki, ki so urejeni po velikosti. Pri sodem številu podatkov je mediana povprečje srednjih dveh podatkov.</a:t>
            </a:r>
          </a:p>
          <a:p>
            <a:r>
              <a:rPr lang="sl-SI" dirty="0" smtClean="0"/>
              <a:t>Kateri podatek je točno na sredini?</a:t>
            </a:r>
          </a:p>
          <a:p>
            <a:pPr>
              <a:buNone/>
            </a:pPr>
            <a:r>
              <a:rPr lang="sl-SI" sz="2800" dirty="0" smtClean="0"/>
              <a:t> 8, 10, 10, 10, 11, 12, 12, 12, 13, 14, 15, 15, 15, 15, 18</a:t>
            </a:r>
          </a:p>
          <a:p>
            <a:pPr>
              <a:buNone/>
            </a:pPr>
            <a:endParaRPr lang="sl-SI" sz="2800" dirty="0" smtClean="0"/>
          </a:p>
          <a:p>
            <a:pPr>
              <a:buNone/>
            </a:pPr>
            <a:r>
              <a:rPr lang="sl-SI" sz="2800" dirty="0" smtClean="0"/>
              <a:t>	</a:t>
            </a:r>
            <a:r>
              <a:rPr lang="sl-SI" sz="2800" dirty="0" smtClean="0">
                <a:solidFill>
                  <a:schemeClr val="tx1"/>
                </a:solidFill>
              </a:rPr>
              <a:t>Točno na sredini je podatek 12, polovica podatkov je manjših ali enakih od njega, polovica pa večjih ali enakih.</a:t>
            </a:r>
          </a:p>
          <a:p>
            <a:pPr>
              <a:buNone/>
            </a:pPr>
            <a:r>
              <a:rPr lang="sl-SI" sz="2800" dirty="0" smtClean="0">
                <a:solidFill>
                  <a:schemeClr val="tx1"/>
                </a:solidFill>
              </a:rPr>
              <a:t>	Me = 12 </a:t>
            </a:r>
          </a:p>
          <a:p>
            <a:pPr>
              <a:buNone/>
            </a:pPr>
            <a:endParaRPr lang="sl-SI" dirty="0"/>
          </a:p>
        </p:txBody>
      </p:sp>
      <p:sp>
        <p:nvSpPr>
          <p:cNvPr id="4" name="Right Brace 3"/>
          <p:cNvSpPr/>
          <p:nvPr/>
        </p:nvSpPr>
        <p:spPr>
          <a:xfrm rot="5400000">
            <a:off x="2015716" y="2672916"/>
            <a:ext cx="288032" cy="381642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r>
              <a:rPr lang="sl-SI" baseline="30000" dirty="0" smtClean="0"/>
              <a:t>1</a:t>
            </a:r>
            <a:r>
              <a:rPr lang="sl-SI" dirty="0" smtClean="0"/>
              <a:t>/</a:t>
            </a:r>
            <a:r>
              <a:rPr lang="sl-SI" baseline="-25000" dirty="0" smtClean="0"/>
              <a:t>2</a:t>
            </a:r>
            <a:r>
              <a:rPr lang="sl-SI" dirty="0" smtClean="0"/>
              <a:t> podatkov</a:t>
            </a:r>
            <a:endParaRPr lang="sl-SI" dirty="0"/>
          </a:p>
        </p:txBody>
      </p:sp>
      <p:sp>
        <p:nvSpPr>
          <p:cNvPr id="6" name="Right Brace 5"/>
          <p:cNvSpPr/>
          <p:nvPr/>
        </p:nvSpPr>
        <p:spPr>
          <a:xfrm rot="5400000">
            <a:off x="6552220" y="2672916"/>
            <a:ext cx="288032" cy="381642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r>
              <a:rPr lang="sl-SI" baseline="30000" dirty="0" smtClean="0"/>
              <a:t>1</a:t>
            </a:r>
            <a:r>
              <a:rPr lang="sl-SI" dirty="0" smtClean="0"/>
              <a:t>/</a:t>
            </a:r>
            <a:r>
              <a:rPr lang="sl-SI" baseline="-25000" dirty="0" smtClean="0"/>
              <a:t>2</a:t>
            </a:r>
            <a:r>
              <a:rPr lang="sl-SI" dirty="0" smtClean="0"/>
              <a:t> podatkov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075892"/>
            <a:ext cx="2880320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Rectangle 4"/>
          <p:cNvSpPr/>
          <p:nvPr/>
        </p:nvSpPr>
        <p:spPr>
          <a:xfrm>
            <a:off x="6300192" y="5147900"/>
            <a:ext cx="23042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Rectangle 5"/>
          <p:cNvSpPr/>
          <p:nvPr/>
        </p:nvSpPr>
        <p:spPr>
          <a:xfrm>
            <a:off x="4427984" y="5075892"/>
            <a:ext cx="2376264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08504" cy="5184576"/>
          </a:xfrm>
        </p:spPr>
        <p:txBody>
          <a:bodyPr>
            <a:normAutofit/>
          </a:bodyPr>
          <a:lstStyle/>
          <a:p>
            <a:r>
              <a:rPr lang="sl-SI" sz="3000" b="1" dirty="0" smtClean="0"/>
              <a:t>Razpršenost podatkov</a:t>
            </a:r>
          </a:p>
          <a:p>
            <a:pPr>
              <a:buFont typeface="Arial" pitchFamily="34" charset="0"/>
              <a:buChar char="•"/>
            </a:pPr>
            <a:r>
              <a:rPr lang="sl-SI" sz="3000" b="1" dirty="0" smtClean="0"/>
              <a:t>Variacijski razmik </a:t>
            </a:r>
            <a:r>
              <a:rPr lang="sl-SI" sz="3000" dirty="0" smtClean="0"/>
              <a:t>je razlika med največjo in najmanjšo vrednostjo.</a:t>
            </a:r>
          </a:p>
          <a:p>
            <a:pPr>
              <a:buFont typeface="Arial" pitchFamily="34" charset="0"/>
              <a:buChar char="•"/>
            </a:pPr>
            <a:r>
              <a:rPr lang="sl-SI" sz="3000" dirty="0" smtClean="0"/>
              <a:t>Mediana prve polovice podatkov je </a:t>
            </a:r>
            <a:r>
              <a:rPr lang="sl-SI" sz="3000" b="1" dirty="0" smtClean="0"/>
              <a:t>1. </a:t>
            </a:r>
            <a:r>
              <a:rPr lang="sl-SI" sz="3000" b="1" dirty="0" err="1" smtClean="0"/>
              <a:t>kvartil</a:t>
            </a:r>
            <a:r>
              <a:rPr lang="sl-SI" sz="3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l-SI" sz="3000" dirty="0" smtClean="0"/>
              <a:t>Mediana druge polovice podatkov je </a:t>
            </a:r>
            <a:r>
              <a:rPr lang="sl-SI" sz="3000" b="1" dirty="0" smtClean="0"/>
              <a:t>3. </a:t>
            </a:r>
            <a:r>
              <a:rPr lang="sl-SI" sz="3000" b="1" dirty="0" err="1" smtClean="0"/>
              <a:t>kvartil</a:t>
            </a:r>
            <a:r>
              <a:rPr lang="sl-SI" sz="3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l-SI" sz="3000" b="1" dirty="0" err="1" smtClean="0"/>
              <a:t>Medčetrtinski</a:t>
            </a:r>
            <a:r>
              <a:rPr lang="sl-SI" sz="3000" b="1" dirty="0" smtClean="0"/>
              <a:t> razmik </a:t>
            </a:r>
            <a:r>
              <a:rPr lang="sl-SI" sz="3000" dirty="0" smtClean="0"/>
              <a:t>je razlika med 1. in 3. </a:t>
            </a:r>
            <a:r>
              <a:rPr lang="sl-SI" sz="3000" dirty="0" err="1" smtClean="0"/>
              <a:t>kvartilom</a:t>
            </a:r>
            <a:r>
              <a:rPr lang="sl-SI" sz="3000" dirty="0" smtClean="0"/>
              <a:t>. Večji </a:t>
            </a:r>
            <a:r>
              <a:rPr lang="sl-SI" sz="3000" dirty="0" err="1" smtClean="0"/>
              <a:t>medčetrtinski</a:t>
            </a:r>
            <a:r>
              <a:rPr lang="sl-SI" sz="3000" dirty="0" smtClean="0"/>
              <a:t> razmik pomeni večjo razpršenost podatkov.</a:t>
            </a:r>
          </a:p>
          <a:p>
            <a:pPr>
              <a:buNone/>
            </a:pPr>
            <a:r>
              <a:rPr lang="sl-SI" sz="2800" dirty="0" smtClean="0"/>
              <a:t>	10, 10, 10, 11, 12, 12, 12, 13, 14, 15, 15, 15, 15, 18</a:t>
            </a:r>
            <a:endParaRPr lang="sl-SI" sz="3000" dirty="0"/>
          </a:p>
        </p:txBody>
      </p:sp>
      <p:sp>
        <p:nvSpPr>
          <p:cNvPr id="7" name="Rectangle 6"/>
          <p:cNvSpPr/>
          <p:nvPr/>
        </p:nvSpPr>
        <p:spPr>
          <a:xfrm>
            <a:off x="2771800" y="5147900"/>
            <a:ext cx="23042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42003" y="6084004"/>
            <a:ext cx="2009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najmanjši podatek</a:t>
            </a:r>
            <a:endParaRPr lang="sl-SI" dirty="0"/>
          </a:p>
        </p:txBody>
      </p:sp>
      <p:sp>
        <p:nvSpPr>
          <p:cNvPr id="9" name="TextBox 8"/>
          <p:cNvSpPr txBox="1"/>
          <p:nvPr/>
        </p:nvSpPr>
        <p:spPr>
          <a:xfrm>
            <a:off x="7267486" y="6074712"/>
            <a:ext cx="176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največji podatek</a:t>
            </a:r>
            <a:endParaRPr lang="sl-SI" dirty="0"/>
          </a:p>
        </p:txBody>
      </p:sp>
      <p:sp>
        <p:nvSpPr>
          <p:cNvPr id="10" name="TextBox 9"/>
          <p:cNvSpPr txBox="1"/>
          <p:nvPr/>
        </p:nvSpPr>
        <p:spPr>
          <a:xfrm>
            <a:off x="2123728" y="5867980"/>
            <a:ext cx="1031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1. </a:t>
            </a:r>
            <a:r>
              <a:rPr lang="sl-SI" dirty="0" err="1" smtClean="0"/>
              <a:t>kvartil</a:t>
            </a:r>
            <a:endParaRPr lang="sl-SI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5867980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mediana</a:t>
            </a:r>
            <a:endParaRPr lang="sl-SI" dirty="0"/>
          </a:p>
        </p:txBody>
      </p:sp>
      <p:sp>
        <p:nvSpPr>
          <p:cNvPr id="12" name="TextBox 11"/>
          <p:cNvSpPr txBox="1"/>
          <p:nvPr/>
        </p:nvSpPr>
        <p:spPr>
          <a:xfrm>
            <a:off x="6012160" y="5723964"/>
            <a:ext cx="1033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3</a:t>
            </a:r>
            <a:r>
              <a:rPr lang="sl-SI" dirty="0" smtClean="0"/>
              <a:t>. </a:t>
            </a:r>
            <a:r>
              <a:rPr lang="sl-SI" dirty="0" err="1" smtClean="0"/>
              <a:t>kvartil</a:t>
            </a:r>
            <a:endParaRPr lang="sl-SI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39552" y="5507940"/>
            <a:ext cx="72008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843808" y="5507940"/>
            <a:ext cx="144016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788024" y="5579948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588224" y="5507940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8244408" y="5507940"/>
            <a:ext cx="72008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496389" y="6237312"/>
            <a:ext cx="3515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variacijski razmik: 18 – 10 = 8</a:t>
            </a:r>
          </a:p>
          <a:p>
            <a:r>
              <a:rPr lang="sl-SI" dirty="0" err="1" smtClean="0"/>
              <a:t>medčetrtinski</a:t>
            </a:r>
            <a:r>
              <a:rPr lang="sl-SI" dirty="0" smtClean="0"/>
              <a:t> razmik: 15 – 12 = 3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686800" cy="5303838"/>
          </a:xfrm>
        </p:spPr>
        <p:txBody>
          <a:bodyPr>
            <a:normAutofit lnSpcReduction="10000"/>
          </a:bodyPr>
          <a:lstStyle/>
          <a:p>
            <a:r>
              <a:rPr lang="sl-SI" b="1" dirty="0" smtClean="0"/>
              <a:t>Škatla z brki </a:t>
            </a:r>
            <a:r>
              <a:rPr lang="sl-SI" dirty="0" smtClean="0"/>
              <a:t>je sestavljena iz:</a:t>
            </a:r>
          </a:p>
          <a:p>
            <a:endParaRPr lang="sl-SI" b="1" dirty="0" smtClean="0"/>
          </a:p>
          <a:p>
            <a:endParaRPr lang="sl-SI" b="1" dirty="0" smtClean="0"/>
          </a:p>
          <a:p>
            <a:endParaRPr lang="sl-SI" b="1" dirty="0" smtClean="0"/>
          </a:p>
          <a:p>
            <a:pPr>
              <a:buNone/>
            </a:pPr>
            <a:endParaRPr lang="sl-SI" b="1" dirty="0" smtClean="0"/>
          </a:p>
          <a:p>
            <a:pPr>
              <a:buFont typeface="Arial" pitchFamily="34" charset="0"/>
              <a:buChar char="•"/>
            </a:pPr>
            <a:r>
              <a:rPr lang="sl-SI" sz="2800" dirty="0" smtClean="0"/>
              <a:t>pravokotnika nad številskim poltrakom, ki označuje območje med 1. in 3. kvartilom,</a:t>
            </a:r>
          </a:p>
          <a:p>
            <a:pPr>
              <a:buFont typeface="Arial" pitchFamily="34" charset="0"/>
              <a:buChar char="•"/>
            </a:pPr>
            <a:r>
              <a:rPr lang="sl-SI" sz="2800" dirty="0" smtClean="0"/>
              <a:t>navpične črte v pravokotniku, ki označuje mediano,</a:t>
            </a:r>
          </a:p>
          <a:p>
            <a:pPr>
              <a:buFont typeface="Arial" pitchFamily="34" charset="0"/>
              <a:buChar char="•"/>
            </a:pPr>
            <a:r>
              <a:rPr lang="sl-SI" sz="2800" dirty="0" smtClean="0"/>
              <a:t>vodoravnih daljic na vsaki strani pravokotnika do najmanjšega in največjega podatka.</a:t>
            </a:r>
          </a:p>
          <a:p>
            <a:pPr>
              <a:buFont typeface="Arial" pitchFamily="34" charset="0"/>
              <a:buChar char="•"/>
            </a:pPr>
            <a:endParaRPr lang="sl-SI" b="1" dirty="0"/>
          </a:p>
        </p:txBody>
      </p:sp>
      <p:sp>
        <p:nvSpPr>
          <p:cNvPr id="4" name="Flowchart: Process 3"/>
          <p:cNvSpPr/>
          <p:nvPr/>
        </p:nvSpPr>
        <p:spPr>
          <a:xfrm>
            <a:off x="1854424" y="2010942"/>
            <a:ext cx="4680520" cy="576064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7" name="Straight Connector 6"/>
          <p:cNvCxnSpPr>
            <a:stCxn id="4" idx="1"/>
          </p:cNvCxnSpPr>
          <p:nvPr/>
        </p:nvCxnSpPr>
        <p:spPr>
          <a:xfrm flipH="1">
            <a:off x="486272" y="2298974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6534944" y="2298974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6512" y="2996952"/>
            <a:ext cx="2009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najmanjši podatek</a:t>
            </a:r>
            <a:endParaRPr lang="sl-SI" dirty="0"/>
          </a:p>
        </p:txBody>
      </p:sp>
      <p:sp>
        <p:nvSpPr>
          <p:cNvPr id="12" name="TextBox 11"/>
          <p:cNvSpPr txBox="1"/>
          <p:nvPr/>
        </p:nvSpPr>
        <p:spPr>
          <a:xfrm>
            <a:off x="7063683" y="3216494"/>
            <a:ext cx="176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največji podatek</a:t>
            </a:r>
            <a:endParaRPr lang="sl-SI" dirty="0"/>
          </a:p>
        </p:txBody>
      </p:sp>
      <p:sp>
        <p:nvSpPr>
          <p:cNvPr id="13" name="TextBox 12"/>
          <p:cNvSpPr txBox="1"/>
          <p:nvPr/>
        </p:nvSpPr>
        <p:spPr>
          <a:xfrm>
            <a:off x="2028139" y="3153778"/>
            <a:ext cx="1031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1. </a:t>
            </a:r>
            <a:r>
              <a:rPr lang="sl-SI" dirty="0" err="1" smtClean="0"/>
              <a:t>kvartil</a:t>
            </a:r>
            <a:endParaRPr lang="sl-SI" dirty="0"/>
          </a:p>
        </p:txBody>
      </p:sp>
      <p:sp>
        <p:nvSpPr>
          <p:cNvPr id="14" name="TextBox 13"/>
          <p:cNvSpPr txBox="1"/>
          <p:nvPr/>
        </p:nvSpPr>
        <p:spPr>
          <a:xfrm>
            <a:off x="3654624" y="3009762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mediana</a:t>
            </a:r>
            <a:endParaRPr lang="sl-SI" dirty="0"/>
          </a:p>
        </p:txBody>
      </p:sp>
      <p:sp>
        <p:nvSpPr>
          <p:cNvPr id="15" name="TextBox 14"/>
          <p:cNvSpPr txBox="1"/>
          <p:nvPr/>
        </p:nvSpPr>
        <p:spPr>
          <a:xfrm>
            <a:off x="6005704" y="2865746"/>
            <a:ext cx="1033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3</a:t>
            </a:r>
            <a:r>
              <a:rPr lang="sl-SI" dirty="0" smtClean="0"/>
              <a:t>. </a:t>
            </a:r>
            <a:r>
              <a:rPr lang="sl-SI" dirty="0" err="1" smtClean="0"/>
              <a:t>kvartil</a:t>
            </a:r>
            <a:endParaRPr lang="sl-SI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14264" y="2587006"/>
            <a:ext cx="72008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1854424" y="2587006"/>
            <a:ext cx="648072" cy="5667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158680" y="2659014"/>
            <a:ext cx="0" cy="3507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581768" y="2649722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7903096" y="2587006"/>
            <a:ext cx="137510" cy="6387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0"/>
            <a:endCxn id="4" idx="2"/>
          </p:cNvCxnSpPr>
          <p:nvPr/>
        </p:nvCxnSpPr>
        <p:spPr>
          <a:xfrm>
            <a:off x="4194684" y="2010942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903096" y="2010942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6272" y="2010942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67544" y="1907540"/>
            <a:ext cx="1418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aseline="30000" dirty="0" smtClean="0"/>
              <a:t>1</a:t>
            </a:r>
            <a:r>
              <a:rPr lang="sl-SI" dirty="0" smtClean="0"/>
              <a:t>/</a:t>
            </a:r>
            <a:r>
              <a:rPr lang="sl-SI" baseline="-25000" dirty="0" smtClean="0"/>
              <a:t>4</a:t>
            </a:r>
            <a:r>
              <a:rPr lang="sl-SI" dirty="0" smtClean="0"/>
              <a:t> podatkov</a:t>
            </a:r>
            <a:endParaRPr lang="sl-SI" dirty="0"/>
          </a:p>
        </p:txBody>
      </p:sp>
      <p:sp>
        <p:nvSpPr>
          <p:cNvPr id="33" name="TextBox 32"/>
          <p:cNvSpPr txBox="1"/>
          <p:nvPr/>
        </p:nvSpPr>
        <p:spPr>
          <a:xfrm>
            <a:off x="6516216" y="1907540"/>
            <a:ext cx="1418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aseline="30000" dirty="0" smtClean="0"/>
              <a:t>1</a:t>
            </a:r>
            <a:r>
              <a:rPr lang="sl-SI" dirty="0" smtClean="0"/>
              <a:t>/</a:t>
            </a:r>
            <a:r>
              <a:rPr lang="sl-SI" baseline="-25000" dirty="0" smtClean="0"/>
              <a:t>4</a:t>
            </a:r>
            <a:r>
              <a:rPr lang="sl-SI" dirty="0" smtClean="0"/>
              <a:t> podatkov</a:t>
            </a:r>
            <a:endParaRPr lang="sl-SI" dirty="0"/>
          </a:p>
        </p:txBody>
      </p:sp>
      <p:sp>
        <p:nvSpPr>
          <p:cNvPr id="34" name="TextBox 33"/>
          <p:cNvSpPr txBox="1"/>
          <p:nvPr/>
        </p:nvSpPr>
        <p:spPr>
          <a:xfrm>
            <a:off x="3491880" y="1619508"/>
            <a:ext cx="1418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aseline="30000" dirty="0" smtClean="0"/>
              <a:t>1</a:t>
            </a:r>
            <a:r>
              <a:rPr lang="sl-SI" dirty="0" smtClean="0"/>
              <a:t>/</a:t>
            </a:r>
            <a:r>
              <a:rPr lang="sl-SI" baseline="-25000" dirty="0"/>
              <a:t>2</a:t>
            </a:r>
            <a:r>
              <a:rPr lang="sl-SI" dirty="0" smtClean="0"/>
              <a:t> podatkov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2" grpId="0"/>
      <p:bldP spid="13" grpId="0"/>
      <p:bldP spid="14" grpId="0"/>
      <p:bldP spid="15" grpId="0"/>
      <p:bldP spid="32" grpId="0"/>
      <p:bldP spid="33" grpId="0"/>
      <p:bldP spid="3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127</TotalTime>
  <Words>454</Words>
  <Application>Microsoft Office PowerPoint</Application>
  <PresentationFormat>Diaprojekcija na zaslonu (4:3)</PresentationFormat>
  <Paragraphs>104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Arial</vt:lpstr>
      <vt:lpstr>Franklin Gothic Book</vt:lpstr>
      <vt:lpstr>Franklin Gothic Medium</vt:lpstr>
      <vt:lpstr>Wingdings 2</vt:lpstr>
      <vt:lpstr>Trek</vt:lpstr>
      <vt:lpstr>OBDELAVA PODATKOV- srednje vrednosti</vt:lpstr>
      <vt:lpstr>1 SREDNJE VREDNOSTI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OBDELAVA PODATKOV</dc:title>
  <dc:creator>Pika</dc:creator>
  <cp:lastModifiedBy>Marjetka Novak</cp:lastModifiedBy>
  <cp:revision>30</cp:revision>
  <dcterms:created xsi:type="dcterms:W3CDTF">2015-08-08T11:29:07Z</dcterms:created>
  <dcterms:modified xsi:type="dcterms:W3CDTF">2020-03-20T07:51:09Z</dcterms:modified>
</cp:coreProperties>
</file>