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3AA"/>
    <a:srgbClr val="FF9900"/>
    <a:srgbClr val="FFC9F5"/>
    <a:srgbClr val="EDFBC1"/>
    <a:srgbClr val="A6F8D1"/>
    <a:srgbClr val="FFCC00"/>
    <a:srgbClr val="9933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 smtClean="0"/>
              <a:t>Kliknite, če želite urediti sloge besedila matrice</a:t>
            </a:r>
          </a:p>
          <a:p>
            <a:pPr lvl="1"/>
            <a:r>
              <a:rPr lang="sl-SI" altLang="en-US" smtClean="0"/>
              <a:t>Druga raven</a:t>
            </a:r>
          </a:p>
          <a:p>
            <a:pPr lvl="2"/>
            <a:r>
              <a:rPr lang="sl-SI" altLang="en-US" smtClean="0"/>
              <a:t>Tretja raven</a:t>
            </a:r>
          </a:p>
          <a:p>
            <a:pPr lvl="3"/>
            <a:r>
              <a:rPr lang="sl-SI" altLang="en-US" smtClean="0"/>
              <a:t>Četrta raven</a:t>
            </a:r>
          </a:p>
          <a:p>
            <a:pPr lvl="4"/>
            <a:r>
              <a:rPr lang="sl-SI" altLang="en-US" smtClean="0"/>
              <a:t>Peta raven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BDEA01-123F-4CCF-9680-F60E3915EBEB}" type="slidenum">
              <a:rPr lang="sl-SI" altLang="en-US"/>
              <a:pPr/>
              <a:t>‹#›</a:t>
            </a:fld>
            <a:endParaRPr lang="sl-SI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B4358F-B9CF-44DC-A213-B582450713FF}" type="slidenum">
              <a:rPr lang="sl-SI" altLang="en-US"/>
              <a:pPr/>
              <a:t>6</a:t>
            </a:fld>
            <a:endParaRPr lang="sl-SI" altLang="en-US"/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en-US"/>
              <a:t>S katerimi vojaškimi problemi se je</a:t>
            </a:r>
          </a:p>
          <a:p>
            <a:r>
              <a:rPr lang="sl-SI" altLang="en-US"/>
              <a:t>soočil rimski imperij?</a:t>
            </a:r>
          </a:p>
          <a:p>
            <a:r>
              <a:rPr lang="sl-SI" altLang="en-US"/>
              <a:t>• Kako je vsesplošna kriza vplivala na</a:t>
            </a:r>
          </a:p>
          <a:p>
            <a:r>
              <a:rPr lang="sl-SI" altLang="en-US"/>
              <a:t>rimsko gospodarstvo?</a:t>
            </a:r>
          </a:p>
          <a:p>
            <a:r>
              <a:rPr lang="sl-SI" altLang="en-US"/>
              <a:t>• Katere reforme Dioklecijana so</a:t>
            </a:r>
          </a:p>
          <a:p>
            <a:r>
              <a:rPr lang="sl-SI" altLang="en-US"/>
              <a:t>začasno preprečile propad države?</a:t>
            </a:r>
          </a:p>
          <a:p>
            <a:r>
              <a:rPr lang="sl-SI" altLang="en-US"/>
              <a:t>• Na katere dele je Dioklecijan razdelil</a:t>
            </a:r>
          </a:p>
          <a:p>
            <a:r>
              <a:rPr lang="sl-SI" altLang="en-US"/>
              <a:t>rimsko cesarstvo?</a:t>
            </a:r>
          </a:p>
          <a:p>
            <a:r>
              <a:rPr lang="sl-SI" altLang="en-US"/>
              <a:t>• Kateri del rimskega cesarstva je</a:t>
            </a:r>
          </a:p>
          <a:p>
            <a:r>
              <a:rPr lang="sl-SI" altLang="en-US"/>
              <a:t>postajal vse pomembnejši?</a:t>
            </a:r>
          </a:p>
          <a:p>
            <a:r>
              <a:rPr lang="sl-SI" altLang="en-US"/>
              <a:t>• Zakaj rimskega imperija razne</a:t>
            </a:r>
          </a:p>
          <a:p>
            <a:r>
              <a:rPr lang="sl-SI" altLang="en-US"/>
              <a:t>reforme niso mogle več rešiti?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4741A-BE92-41BD-AEFA-463F3BF80805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25250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0E85E-1910-48D9-9BE0-88D685AAF0B3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23665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74236-2150-4D82-93F2-4ECB60EDF8E3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336844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8A7C3-05AF-49C9-AAC8-925633374918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59942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16DA7-A5EE-4044-8316-9FE0D28C9A57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351748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7D14F-07D8-4238-B9A4-622ECC07AB27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151360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68E68-06D4-4F39-A490-90F865BD1C41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196827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8A815-AB98-4C31-8120-C956A4AD18F6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412796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C8523-D63D-4356-A907-9523D04B3798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130334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38D47-4240-4D33-83A7-A41E1EBDE657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26122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36B39-9D17-46AB-849A-63109E727DB3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35802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03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 smtClean="0"/>
              <a:t>Kliknite, če želite urediti sloge besedila matrice</a:t>
            </a:r>
          </a:p>
          <a:p>
            <a:pPr lvl="1"/>
            <a:r>
              <a:rPr lang="sl-SI" altLang="en-US" smtClean="0"/>
              <a:t>Druga raven</a:t>
            </a:r>
          </a:p>
          <a:p>
            <a:pPr lvl="2"/>
            <a:r>
              <a:rPr lang="sl-SI" altLang="en-US" smtClean="0"/>
              <a:t>Tretja raven</a:t>
            </a:r>
          </a:p>
          <a:p>
            <a:pPr lvl="3"/>
            <a:r>
              <a:rPr lang="sl-SI" altLang="en-US" smtClean="0"/>
              <a:t>Četrta raven</a:t>
            </a:r>
          </a:p>
          <a:p>
            <a:pPr lvl="4"/>
            <a:r>
              <a:rPr lang="sl-SI" altLang="en-US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716805-29B0-4227-98B4-119375689480}" type="slidenum">
              <a:rPr lang="sl-SI" altLang="en-US"/>
              <a:pPr/>
              <a:t>‹#›</a:t>
            </a:fld>
            <a:endParaRPr lang="sl-SI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l.wikipedia.org/wiki/Tetrarhija#Voja.C5.A1ki_uspehi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l.wikipedia.org/wiki/Tetrarhija#Voja.C5.A1ki_uspehi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si/imgres?imgurl=http://shrani.si/files/valeruk4m.jpg&amp;imgrefurl=http://www.joker.si/mn3njalnik/index.php%3Fshowtopic%3D85731%26pid%3D1063648414%26st%3D0%26&amp;usg=__AWuL1cRv7nzYHS4_GMumEZ1fikQ=&amp;h=600&amp;w=574&amp;sz=116&amp;hl=sl&amp;start=46&amp;um=1&amp;tbn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69863"/>
            <a:ext cx="6264275" cy="8223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l-SI" altLang="en-US" sz="2400" b="1">
                <a:solidFill>
                  <a:srgbClr val="62186E"/>
                </a:solidFill>
              </a:rPr>
              <a:t>ZAKAJ JE PROPADEL</a:t>
            </a:r>
            <a:r>
              <a:rPr lang="sl-SI" altLang="en-US" sz="2400">
                <a:solidFill>
                  <a:srgbClr val="62186E"/>
                </a:solidFill>
              </a:rPr>
              <a:t> </a:t>
            </a:r>
            <a:r>
              <a:rPr lang="sl-SI" altLang="en-US" sz="2400" b="1">
                <a:solidFill>
                  <a:srgbClr val="62186E"/>
                </a:solidFill>
              </a:rPr>
              <a:t>RIMSKI IMPERIJ</a:t>
            </a:r>
          </a:p>
          <a:p>
            <a:pPr algn="ctr"/>
            <a:r>
              <a:rPr lang="sl-SI" altLang="en-US" sz="2400" b="1">
                <a:solidFill>
                  <a:srgbClr val="62186E"/>
                </a:solidFill>
              </a:rPr>
              <a:t> </a:t>
            </a:r>
            <a:r>
              <a:rPr lang="sl-SI" altLang="en-US" sz="1600">
                <a:solidFill>
                  <a:srgbClr val="62186E"/>
                </a:solidFill>
              </a:rPr>
              <a:t>Učb. str. 68</a:t>
            </a:r>
          </a:p>
        </p:txBody>
      </p:sp>
      <p:sp>
        <p:nvSpPr>
          <p:cNvPr id="2054" name="AutoShape 6">
            <a:hlinkClick r:id="rId2" highlightClick="1"/>
          </p:cNvPr>
          <p:cNvSpPr>
            <a:spLocks noChangeArrowheads="1"/>
          </p:cNvSpPr>
          <p:nvPr/>
        </p:nvSpPr>
        <p:spPr bwMode="auto">
          <a:xfrm>
            <a:off x="3419475" y="5661025"/>
            <a:ext cx="1584325" cy="647700"/>
          </a:xfrm>
          <a:prstGeom prst="actionButtonBlank">
            <a:avLst/>
          </a:prstGeom>
          <a:solidFill>
            <a:srgbClr val="EDFBC1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l-SI" altLang="en-US"/>
              <a:t>ZEMLJEVID</a:t>
            </a:r>
          </a:p>
        </p:txBody>
      </p:sp>
      <p:sp>
        <p:nvSpPr>
          <p:cNvPr id="205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5661025"/>
            <a:ext cx="1871663" cy="682625"/>
          </a:xfrm>
          <a:prstGeom prst="actionButtonBlank">
            <a:avLst/>
          </a:prstGeom>
          <a:solidFill>
            <a:srgbClr val="FF0000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l-SI" altLang="en-US" sz="1600" b="1">
                <a:solidFill>
                  <a:srgbClr val="F5FE7E"/>
                </a:solidFill>
              </a:rPr>
              <a:t>RIM: GERMANI</a:t>
            </a:r>
          </a:p>
          <a:p>
            <a:pPr algn="ctr"/>
            <a:r>
              <a:rPr lang="sl-SI" altLang="en-US" sz="1400">
                <a:solidFill>
                  <a:srgbClr val="F5FE7E"/>
                </a:solidFill>
              </a:rPr>
              <a:t>7 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4213" y="307975"/>
            <a:ext cx="45339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en-US" sz="2000">
                <a:solidFill>
                  <a:srgbClr val="0066CC"/>
                </a:solidFill>
              </a:rPr>
              <a:t>Rimski imperij se je znašel v veliki krizi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55650" y="2205038"/>
            <a:ext cx="5510213" cy="1920875"/>
          </a:xfrm>
          <a:prstGeom prst="rect">
            <a:avLst/>
          </a:prstGeom>
          <a:solidFill>
            <a:srgbClr val="EDFB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en-US" sz="2000" b="1"/>
              <a:t>KONEC 2. STOLETJA VSESPLOŠNA KRIZA </a:t>
            </a:r>
          </a:p>
          <a:p>
            <a:pPr>
              <a:buFontTx/>
              <a:buChar char="•"/>
            </a:pPr>
            <a:r>
              <a:rPr lang="sl-SI" altLang="en-US" sz="2000"/>
              <a:t>Sovražna plemena</a:t>
            </a:r>
          </a:p>
          <a:p>
            <a:pPr>
              <a:buFontTx/>
              <a:buChar char="•"/>
            </a:pPr>
            <a:r>
              <a:rPr lang="sl-SI" altLang="en-US" sz="2000"/>
              <a:t>Nesposobni cesarji, vojaški cesarji</a:t>
            </a:r>
          </a:p>
          <a:p>
            <a:pPr>
              <a:buFontTx/>
              <a:buChar char="•"/>
            </a:pPr>
            <a:r>
              <a:rPr lang="sl-SI" altLang="en-US" sz="2000"/>
              <a:t>Neuspešna vojska </a:t>
            </a:r>
          </a:p>
          <a:p>
            <a:pPr>
              <a:buFontTx/>
              <a:buChar char="•"/>
            </a:pPr>
            <a:r>
              <a:rPr lang="sl-SI" altLang="en-US" sz="2000"/>
              <a:t>Poraba veliko denarja </a:t>
            </a:r>
          </a:p>
          <a:p>
            <a:pPr>
              <a:buFontTx/>
              <a:buChar char="•"/>
            </a:pPr>
            <a:r>
              <a:rPr lang="sl-SI" altLang="en-US" sz="2000"/>
              <a:t>Prepiri v senatu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84213" y="765175"/>
            <a:ext cx="64801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DFBC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 sz="2000">
                <a:solidFill>
                  <a:srgbClr val="FFFF00"/>
                </a:solidFill>
              </a:rPr>
              <a:t>V času prvih dveh stoletij po Kr. so bile rimske </a:t>
            </a:r>
          </a:p>
          <a:p>
            <a:r>
              <a:rPr lang="sl-SI" altLang="en-US" sz="2000">
                <a:solidFill>
                  <a:srgbClr val="FFFF00"/>
                </a:solidFill>
              </a:rPr>
              <a:t>zakladnice polne zlata in srebra  z osvojenih ozemelj. </a:t>
            </a:r>
          </a:p>
          <a:p>
            <a:r>
              <a:rPr lang="sl-SI" altLang="en-US" sz="2000">
                <a:solidFill>
                  <a:srgbClr val="FFFFCC"/>
                </a:solidFill>
              </a:rPr>
              <a:t>V državi so pridelali dovolj hrane, da so prehranili </a:t>
            </a:r>
          </a:p>
          <a:p>
            <a:r>
              <a:rPr lang="sl-SI" altLang="en-US" sz="2000">
                <a:solidFill>
                  <a:srgbClr val="FFFFCC"/>
                </a:solidFill>
              </a:rPr>
              <a:t>prebivalstvo in vojsko</a:t>
            </a:r>
          </a:p>
        </p:txBody>
      </p:sp>
      <p:sp>
        <p:nvSpPr>
          <p:cNvPr id="4104" name="AutoShape 8">
            <a:hlinkClick r:id="rId2" highlightClick="1"/>
          </p:cNvPr>
          <p:cNvSpPr>
            <a:spLocks noChangeArrowheads="1"/>
          </p:cNvSpPr>
          <p:nvPr/>
        </p:nvSpPr>
        <p:spPr bwMode="auto">
          <a:xfrm>
            <a:off x="3851275" y="5805488"/>
            <a:ext cx="1584325" cy="503237"/>
          </a:xfrm>
          <a:prstGeom prst="actionButtonBlank">
            <a:avLst/>
          </a:prstGeom>
          <a:solidFill>
            <a:srgbClr val="EDFBC1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l-SI" altLang="en-US"/>
              <a:t>ZEMLJEVID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843213" y="2492375"/>
            <a:ext cx="3924300" cy="1320800"/>
          </a:xfrm>
          <a:prstGeom prst="rect">
            <a:avLst/>
          </a:prstGeom>
          <a:solidFill>
            <a:srgbClr val="F6FDDF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sl-SI" altLang="en-US" sz="2000" b="1">
                <a:solidFill>
                  <a:srgbClr val="993366"/>
                </a:solidFill>
              </a:rPr>
              <a:t>POLITIČNI PROBLEMI </a:t>
            </a:r>
          </a:p>
          <a:p>
            <a:pPr>
              <a:buFontTx/>
              <a:buAutoNum type="arabicPeriod"/>
            </a:pPr>
            <a:r>
              <a:rPr lang="sl-SI" altLang="en-US" sz="2000" b="1">
                <a:solidFill>
                  <a:srgbClr val="993366"/>
                </a:solidFill>
              </a:rPr>
              <a:t>VOJAŠKI PROBLEMI </a:t>
            </a:r>
          </a:p>
          <a:p>
            <a:pPr>
              <a:buFontTx/>
              <a:buAutoNum type="arabicPeriod"/>
            </a:pPr>
            <a:r>
              <a:rPr lang="sl-SI" altLang="en-US" sz="2000" b="1">
                <a:solidFill>
                  <a:srgbClr val="993366"/>
                </a:solidFill>
              </a:rPr>
              <a:t>GOSPODARSKI PROBLEMI </a:t>
            </a:r>
          </a:p>
          <a:p>
            <a:pPr>
              <a:buFontTx/>
              <a:buAutoNum type="arabicPeriod"/>
            </a:pPr>
            <a:r>
              <a:rPr lang="sl-SI" altLang="en-US" sz="2000" b="1">
                <a:solidFill>
                  <a:srgbClr val="993366"/>
                </a:solidFill>
              </a:rPr>
              <a:t>DRUŽBENI PROBLEMI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948488" y="4365625"/>
            <a:ext cx="1928812" cy="304800"/>
          </a:xfrm>
          <a:prstGeom prst="rect">
            <a:avLst/>
          </a:prstGeom>
          <a:solidFill>
            <a:srgbClr val="FFC9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en-US" sz="1400"/>
              <a:t>Šibka centralna oblast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92950" y="3716338"/>
            <a:ext cx="1731963" cy="304800"/>
          </a:xfrm>
          <a:prstGeom prst="rect">
            <a:avLst/>
          </a:prstGeom>
          <a:solidFill>
            <a:srgbClr val="EDFB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en-US" sz="1400"/>
              <a:t>Nesposobni vladarji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50825" y="3479800"/>
            <a:ext cx="2195513" cy="304800"/>
          </a:xfrm>
          <a:prstGeom prst="rect">
            <a:avLst/>
          </a:prstGeom>
          <a:solidFill>
            <a:srgbClr val="FFC9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en-US" sz="1400"/>
              <a:t>Boji za oblast med cesarji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250825" y="1052513"/>
            <a:ext cx="2232025" cy="304800"/>
          </a:xfrm>
          <a:prstGeom prst="rect">
            <a:avLst/>
          </a:prstGeom>
          <a:solidFill>
            <a:srgbClr val="A6F8D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 sz="1400"/>
              <a:t>Vpletanje vojske v politiko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7164388" y="1125538"/>
            <a:ext cx="1682750" cy="304800"/>
          </a:xfrm>
          <a:prstGeom prst="rect">
            <a:avLst/>
          </a:prstGeom>
          <a:solidFill>
            <a:srgbClr val="A6F8D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en-US" sz="1400"/>
              <a:t>Razdelitev imperija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419475" y="1628775"/>
            <a:ext cx="1655763" cy="517525"/>
          </a:xfrm>
          <a:prstGeom prst="rect">
            <a:avLst/>
          </a:prstGeom>
          <a:solidFill>
            <a:srgbClr val="A6F8D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 sz="1400"/>
              <a:t>Selitev središča</a:t>
            </a:r>
          </a:p>
          <a:p>
            <a:r>
              <a:rPr lang="sl-SI" altLang="en-US" sz="1400"/>
              <a:t>v Konstantinopel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250825" y="1773238"/>
            <a:ext cx="2232025" cy="517525"/>
          </a:xfrm>
          <a:prstGeom prst="rect">
            <a:avLst/>
          </a:prstGeom>
          <a:solidFill>
            <a:srgbClr val="A6F8D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 sz="1400"/>
              <a:t>Vdori barbarskih plemen </a:t>
            </a:r>
          </a:p>
          <a:p>
            <a:r>
              <a:rPr lang="sl-SI" altLang="en-US" sz="1400"/>
              <a:t>Hunov, Germanov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6877050" y="476250"/>
            <a:ext cx="1944688" cy="517525"/>
          </a:xfrm>
          <a:prstGeom prst="rect">
            <a:avLst/>
          </a:prstGeom>
          <a:solidFill>
            <a:srgbClr val="EDFB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 sz="1400"/>
              <a:t>Pomanjkanje denarja </a:t>
            </a:r>
          </a:p>
          <a:p>
            <a:r>
              <a:rPr lang="sl-SI" altLang="en-US" sz="1400"/>
              <a:t>za utrjevanje meja.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419475" y="908050"/>
            <a:ext cx="2449513" cy="517525"/>
          </a:xfrm>
          <a:prstGeom prst="rect">
            <a:avLst/>
          </a:prstGeom>
          <a:solidFill>
            <a:srgbClr val="EDFB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 sz="1400"/>
              <a:t>Vključevanje tujcev v vojsko, </a:t>
            </a:r>
          </a:p>
          <a:p>
            <a:r>
              <a:rPr lang="sl-SI" altLang="en-US" sz="1400"/>
              <a:t>upad discipline v vojski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6443663" y="5734050"/>
            <a:ext cx="2447925" cy="517525"/>
          </a:xfrm>
          <a:prstGeom prst="rect">
            <a:avLst/>
          </a:prstGeom>
          <a:solidFill>
            <a:srgbClr val="A6F8D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 sz="1400"/>
              <a:t>Padanje vrednosti denarja</a:t>
            </a:r>
          </a:p>
          <a:p>
            <a:r>
              <a:rPr lang="sl-SI" altLang="en-US" sz="1400"/>
              <a:t>in inflacija (naraščanje cen)</a:t>
            </a: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250825" y="5754688"/>
            <a:ext cx="3025775" cy="517525"/>
          </a:xfrm>
          <a:prstGeom prst="rect">
            <a:avLst/>
          </a:prstGeom>
          <a:solidFill>
            <a:srgbClr val="A6F8D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 sz="1400"/>
              <a:t>Propadanje denarne menjave,</a:t>
            </a:r>
          </a:p>
          <a:p>
            <a:r>
              <a:rPr lang="sl-SI" altLang="en-US" sz="1400"/>
              <a:t>prevlada naturalnega gospodarstva</a:t>
            </a: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250825" y="4579938"/>
            <a:ext cx="2160588" cy="304800"/>
          </a:xfrm>
          <a:prstGeom prst="rect">
            <a:avLst/>
          </a:prstGeom>
          <a:solidFill>
            <a:srgbClr val="EDFB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 sz="1400"/>
              <a:t>Propad trgovine in obrti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7740650" y="3068638"/>
            <a:ext cx="1111250" cy="304800"/>
          </a:xfrm>
          <a:prstGeom prst="rect">
            <a:avLst/>
          </a:prstGeom>
          <a:solidFill>
            <a:srgbClr val="A6F8D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en-US" sz="1400"/>
              <a:t>Slabe letine</a:t>
            </a: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3348038" y="4221163"/>
            <a:ext cx="1727200" cy="517525"/>
          </a:xfrm>
          <a:prstGeom prst="rect">
            <a:avLst/>
          </a:prstGeom>
          <a:solidFill>
            <a:srgbClr val="FFC9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 sz="1400"/>
              <a:t>Velike razlike med</a:t>
            </a:r>
          </a:p>
          <a:p>
            <a:r>
              <a:rPr lang="sl-SI" altLang="en-US" sz="1400"/>
              <a:t>revnimi in bogatimi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250825" y="4076700"/>
            <a:ext cx="2160588" cy="304800"/>
          </a:xfrm>
          <a:prstGeom prst="rect">
            <a:avLst/>
          </a:prstGeom>
          <a:solidFill>
            <a:srgbClr val="FFC9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 sz="1400"/>
              <a:t>Beg prebivalstva iz mest</a:t>
            </a: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250825" y="2636838"/>
            <a:ext cx="2160588" cy="517525"/>
          </a:xfrm>
          <a:prstGeom prst="rect">
            <a:avLst/>
          </a:prstGeom>
          <a:solidFill>
            <a:srgbClr val="FFC9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 sz="1400"/>
              <a:t>Podkupljivost državnih</a:t>
            </a:r>
          </a:p>
          <a:p>
            <a:r>
              <a:rPr lang="sl-SI" altLang="en-US" sz="1400"/>
              <a:t>uradnikov</a:t>
            </a: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250825" y="476250"/>
            <a:ext cx="2160588" cy="304800"/>
          </a:xfrm>
          <a:prstGeom prst="rect">
            <a:avLst/>
          </a:prstGeom>
          <a:solidFill>
            <a:srgbClr val="FFC9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 sz="1400"/>
              <a:t>Upad števila prebivalstva</a:t>
            </a: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6877050" y="1700213"/>
            <a:ext cx="1944688" cy="517525"/>
          </a:xfrm>
          <a:prstGeom prst="rect">
            <a:avLst/>
          </a:prstGeom>
          <a:solidFill>
            <a:srgbClr val="EDFB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 sz="1400"/>
              <a:t>Pomanjkanje delovne </a:t>
            </a:r>
          </a:p>
          <a:p>
            <a:r>
              <a:rPr lang="sl-SI" altLang="en-US" sz="1400"/>
              <a:t>sile na podeželju</a:t>
            </a: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3348038" y="4941888"/>
            <a:ext cx="2160587" cy="517525"/>
          </a:xfrm>
          <a:prstGeom prst="rect">
            <a:avLst/>
          </a:prstGeom>
          <a:solidFill>
            <a:srgbClr val="FFC9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 sz="1400"/>
              <a:t>Uveljavljanje novih,</a:t>
            </a:r>
          </a:p>
          <a:p>
            <a:r>
              <a:rPr lang="sl-SI" altLang="en-US" sz="1400"/>
              <a:t>vzhodnih ver, mitraizma</a:t>
            </a: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250825" y="5105400"/>
            <a:ext cx="2160588" cy="304800"/>
          </a:xfrm>
          <a:prstGeom prst="rect">
            <a:avLst/>
          </a:prstGeom>
          <a:solidFill>
            <a:srgbClr val="EDFB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 sz="1400"/>
              <a:t>Preganjanje kristjanov</a:t>
            </a: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7380288" y="2565400"/>
            <a:ext cx="1439862" cy="304800"/>
          </a:xfrm>
          <a:prstGeom prst="rect">
            <a:avLst/>
          </a:prstGeom>
          <a:solidFill>
            <a:srgbClr val="A6F8D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 sz="1400"/>
              <a:t>Izčrpana zemlja</a:t>
            </a: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6588125" y="4941888"/>
            <a:ext cx="2305050" cy="517525"/>
          </a:xfrm>
          <a:prstGeom prst="rect">
            <a:avLst/>
          </a:prstGeom>
          <a:solidFill>
            <a:srgbClr val="EDFB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 sz="1400"/>
              <a:t>Dvig davkov in izogibanje</a:t>
            </a:r>
          </a:p>
          <a:p>
            <a:r>
              <a:rPr lang="sl-SI" altLang="en-US" sz="1400"/>
              <a:t>plačevanju visokih davkov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4140200" y="188913"/>
            <a:ext cx="8747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l-SI" altLang="en-US" sz="1400" b="1">
                <a:solidFill>
                  <a:srgbClr val="993366"/>
                </a:solidFill>
              </a:rPr>
              <a:t>Vaja</a:t>
            </a:r>
          </a:p>
          <a:p>
            <a:pPr algn="ctr"/>
            <a:r>
              <a:rPr lang="sl-SI" altLang="en-US" sz="1400">
                <a:solidFill>
                  <a:srgbClr val="993366"/>
                </a:solidFill>
              </a:rPr>
              <a:t>Razvrsti!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95288" y="7316788"/>
            <a:ext cx="10055225" cy="4257675"/>
          </a:xfrm>
          <a:prstGeom prst="rect">
            <a:avLst/>
          </a:prstGeom>
          <a:solidFill>
            <a:srgbClr val="EDFBC1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sl-SI" altLang="en-US" sz="1600"/>
              <a:t>Leta 284 je postal rimski, sposoben vojaški poveljnik.</a:t>
            </a:r>
          </a:p>
          <a:p>
            <a:r>
              <a:rPr lang="sl-SI" altLang="en-US" sz="1600"/>
              <a:t>V državi je uspel vzpostaviti mir in s svojimi ukrepi.. Dioklecijanove reforme so</a:t>
            </a:r>
          </a:p>
          <a:p>
            <a:r>
              <a:rPr lang="sl-SI" altLang="en-US" sz="1600"/>
              <a:t>poživile rimsko gospodarstvo in upočasnile propad rimskega imperija.</a:t>
            </a:r>
          </a:p>
          <a:p>
            <a:r>
              <a:rPr lang="sl-SI" altLang="en-US" sz="1600"/>
              <a:t>Dioklecijan je menil, da je rimski imperij prevelik, da bi mu mogel uspešno</a:t>
            </a:r>
          </a:p>
          <a:p>
            <a:r>
              <a:rPr lang="sl-SI" altLang="en-US" sz="1600"/>
              <a:t>vladati en sam človek. </a:t>
            </a:r>
          </a:p>
          <a:p>
            <a:r>
              <a:rPr lang="sl-SI" altLang="en-US" sz="1600"/>
              <a:t>• vsak del je vodil en (Avgust) s pomočnikom,</a:t>
            </a:r>
          </a:p>
          <a:p>
            <a:r>
              <a:rPr lang="sl-SI" altLang="en-US" sz="1600"/>
              <a:t>• meja med obema deloma je potekala na črti Beograd – Boka</a:t>
            </a:r>
          </a:p>
          <a:p>
            <a:r>
              <a:rPr lang="sl-SI" altLang="en-US" sz="1600"/>
              <a:t>Kotorska – Velika Sirta (v severni Afriki).</a:t>
            </a:r>
          </a:p>
          <a:p>
            <a:r>
              <a:rPr lang="sl-SI" altLang="en-US" sz="1600"/>
              <a:t>Zase je obdržal vzhodno polovico, v kateri se je nahajala večina najbolj</a:t>
            </a:r>
          </a:p>
          <a:p>
            <a:r>
              <a:rPr lang="sl-SI" altLang="en-US" sz="1600"/>
              <a:t>cvetočih mest. S sovladarjem sta določila tudi svoja naslednika, da ne bi</a:t>
            </a:r>
          </a:p>
          <a:p>
            <a:r>
              <a:rPr lang="sl-SI" altLang="en-US" sz="1600"/>
              <a:t>po smrti katerega od njiju prihajalo do spopadov za prestol.</a:t>
            </a:r>
          </a:p>
          <a:p>
            <a:r>
              <a:rPr lang="sl-SI" altLang="en-US" sz="1600"/>
              <a:t>Reforme za preobrazbo države je v začetku 4. stoletja izvajal tudi v vzhodni del cesarstva, (današnji Istanbul).</a:t>
            </a:r>
          </a:p>
          <a:p>
            <a:r>
              <a:rPr lang="sl-SI" altLang="en-US" sz="1600"/>
              <a:t>Središče moči in bogastva se je vedno bolj selilo iz zahodnega cesarstva</a:t>
            </a:r>
          </a:p>
          <a:p>
            <a:r>
              <a:rPr lang="sl-SI" altLang="en-US" sz="1600"/>
              <a:t>v vzhodni del.</a:t>
            </a:r>
          </a:p>
          <a:p>
            <a:r>
              <a:rPr lang="sl-SI" altLang="en-US" sz="1600"/>
              <a:t>Reforme pa dolgoročno rimskega imperija niso več mogle rešiti.</a:t>
            </a:r>
          </a:p>
          <a:p>
            <a:r>
              <a:rPr lang="sl-SI" altLang="en-US" sz="1600"/>
              <a:t>Nadaljevalo se je pospešeno propadanje zahodnega dela.. Dokončen udarec so rimskemu</a:t>
            </a:r>
          </a:p>
          <a:p>
            <a:r>
              <a:rPr lang="sl-SI" altLang="en-US" sz="1600"/>
              <a:t>imperiju zadala preseljevanja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27088" y="188913"/>
            <a:ext cx="31432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en-US" b="1">
                <a:solidFill>
                  <a:srgbClr val="0066CC"/>
                </a:solidFill>
              </a:rPr>
              <a:t>Poskusi reform so propadli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827088" y="620713"/>
            <a:ext cx="734536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>
                <a:solidFill>
                  <a:srgbClr val="FFFF00"/>
                </a:solidFill>
              </a:rPr>
              <a:t>Konec 3. stol. je cesar</a:t>
            </a:r>
            <a:r>
              <a:rPr lang="sl-SI" altLang="en-US" b="1">
                <a:solidFill>
                  <a:srgbClr val="FFFF00"/>
                </a:solidFill>
              </a:rPr>
              <a:t> Dioklecijan </a:t>
            </a:r>
            <a:r>
              <a:rPr lang="sl-SI" altLang="en-US">
                <a:solidFill>
                  <a:srgbClr val="FFFF00"/>
                </a:solidFill>
              </a:rPr>
              <a:t>začasno okrepiti moč cesarstva. Podvojil je številčnost rimske armade najemal je germanska plemena in utrdil meje.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843213" y="1341438"/>
            <a:ext cx="3671887" cy="711200"/>
          </a:xfrm>
          <a:prstGeom prst="rect">
            <a:avLst/>
          </a:prstGeom>
          <a:solidFill>
            <a:schemeClr val="bg1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 sz="2000">
                <a:solidFill>
                  <a:srgbClr val="FFCC00"/>
                </a:solidFill>
              </a:rPr>
              <a:t>Cesar </a:t>
            </a:r>
            <a:r>
              <a:rPr lang="sl-SI" altLang="en-US" sz="2000" b="1">
                <a:solidFill>
                  <a:srgbClr val="FFCC00"/>
                </a:solidFill>
              </a:rPr>
              <a:t>Dioklecijan </a:t>
            </a:r>
            <a:r>
              <a:rPr lang="sl-SI" altLang="en-US" sz="2000">
                <a:solidFill>
                  <a:srgbClr val="FFCC00"/>
                </a:solidFill>
              </a:rPr>
              <a:t>je ogromno </a:t>
            </a:r>
          </a:p>
          <a:p>
            <a:r>
              <a:rPr lang="sl-SI" altLang="en-US" sz="2000" b="1">
                <a:solidFill>
                  <a:srgbClr val="FFCC00"/>
                </a:solidFill>
              </a:rPr>
              <a:t>rimsko cesarstvo razdelil </a:t>
            </a:r>
            <a:r>
              <a:rPr lang="sl-SI" altLang="en-US" sz="2000">
                <a:solidFill>
                  <a:srgbClr val="FFCC00"/>
                </a:solidFill>
              </a:rPr>
              <a:t>na: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435600" y="2133600"/>
            <a:ext cx="3165475" cy="376238"/>
          </a:xfrm>
          <a:prstGeom prst="rect">
            <a:avLst/>
          </a:prstGeom>
          <a:solidFill>
            <a:srgbClr val="EDFBC1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en-US"/>
              <a:t> </a:t>
            </a:r>
            <a:r>
              <a:rPr lang="sl-SI" altLang="en-US" b="1"/>
              <a:t>vzhodni</a:t>
            </a:r>
            <a:r>
              <a:rPr lang="sl-SI" altLang="en-US"/>
              <a:t>, grško govoreči del 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68313" y="2133600"/>
            <a:ext cx="3317875" cy="376238"/>
          </a:xfrm>
          <a:prstGeom prst="rect">
            <a:avLst/>
          </a:prstGeom>
          <a:solidFill>
            <a:srgbClr val="EDFBC1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en-US" b="1"/>
              <a:t>zahodni</a:t>
            </a:r>
            <a:r>
              <a:rPr lang="sl-SI" altLang="en-US"/>
              <a:t>, latinsko govoreči del,</a:t>
            </a:r>
          </a:p>
        </p:txBody>
      </p:sp>
      <p:cxnSp>
        <p:nvCxnSpPr>
          <p:cNvPr id="5130" name="AutoShape 10"/>
          <p:cNvCxnSpPr>
            <a:cxnSpLocks noChangeShapeType="1"/>
            <a:stCxn id="5127" idx="2"/>
            <a:endCxn id="5129" idx="3"/>
          </p:cNvCxnSpPr>
          <p:nvPr/>
        </p:nvCxnSpPr>
        <p:spPr bwMode="auto">
          <a:xfrm flipH="1">
            <a:off x="3786188" y="2052638"/>
            <a:ext cx="893762" cy="269875"/>
          </a:xfrm>
          <a:prstGeom prst="straightConnector1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1" name="AutoShape 11"/>
          <p:cNvCxnSpPr>
            <a:cxnSpLocks noChangeShapeType="1"/>
            <a:stCxn id="5127" idx="2"/>
            <a:endCxn id="5128" idx="1"/>
          </p:cNvCxnSpPr>
          <p:nvPr/>
        </p:nvCxnSpPr>
        <p:spPr bwMode="auto">
          <a:xfrm>
            <a:off x="4679950" y="2052638"/>
            <a:ext cx="755650" cy="269875"/>
          </a:xfrm>
          <a:prstGeom prst="straightConnector1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827088" y="25654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en-US">
                <a:solidFill>
                  <a:srgbClr val="FFFF00"/>
                </a:solidFill>
              </a:rPr>
              <a:t>cesar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7812088" y="2492375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en-US">
                <a:solidFill>
                  <a:srgbClr val="FFFF00"/>
                </a:solidFill>
              </a:rPr>
              <a:t>cesar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2770188" y="3070225"/>
            <a:ext cx="3751262" cy="711200"/>
          </a:xfrm>
          <a:prstGeom prst="rect">
            <a:avLst/>
          </a:prstGeom>
          <a:solidFill>
            <a:schemeClr val="bg1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 sz="2000">
                <a:solidFill>
                  <a:srgbClr val="FF9900"/>
                </a:solidFill>
              </a:rPr>
              <a:t>Cesar </a:t>
            </a:r>
            <a:r>
              <a:rPr lang="sl-SI" altLang="en-US" sz="2000" b="1">
                <a:solidFill>
                  <a:srgbClr val="FF9900"/>
                </a:solidFill>
              </a:rPr>
              <a:t>Konstantin </a:t>
            </a:r>
            <a:r>
              <a:rPr lang="sl-SI" altLang="en-US" sz="2000">
                <a:solidFill>
                  <a:srgbClr val="FF9900"/>
                </a:solidFill>
              </a:rPr>
              <a:t>je za kratek </a:t>
            </a:r>
          </a:p>
          <a:p>
            <a:r>
              <a:rPr lang="sl-SI" altLang="en-US" sz="2000">
                <a:solidFill>
                  <a:srgbClr val="FF9900"/>
                </a:solidFill>
              </a:rPr>
              <a:t>čas ponovno združil državo.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1835150" y="3716338"/>
            <a:ext cx="526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en-US">
                <a:solidFill>
                  <a:srgbClr val="FFFF00"/>
                </a:solidFill>
              </a:rPr>
              <a:t>Prestolnico cesarstva je iz Rima preselil v Bizanc, </a:t>
            </a:r>
          </a:p>
          <a:p>
            <a:r>
              <a:rPr lang="sl-SI" altLang="en-US">
                <a:solidFill>
                  <a:srgbClr val="FFFF00"/>
                </a:solidFill>
              </a:rPr>
              <a:t>ki se je po njem poimenoval </a:t>
            </a:r>
            <a:r>
              <a:rPr lang="sl-SI" altLang="en-US" b="1">
                <a:solidFill>
                  <a:srgbClr val="FFFF00"/>
                </a:solidFill>
              </a:rPr>
              <a:t>Konstantinopel.</a:t>
            </a:r>
            <a:r>
              <a:rPr lang="sl-SI" altLang="en-US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2698750" y="4510088"/>
            <a:ext cx="3906838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 sz="2000">
                <a:solidFill>
                  <a:srgbClr val="FF9900"/>
                </a:solidFill>
              </a:rPr>
              <a:t>Od leta </a:t>
            </a:r>
            <a:r>
              <a:rPr lang="sl-SI" altLang="en-US" sz="2000" b="1">
                <a:solidFill>
                  <a:srgbClr val="FF9900"/>
                </a:solidFill>
              </a:rPr>
              <a:t>395</a:t>
            </a:r>
            <a:r>
              <a:rPr lang="sl-SI" altLang="en-US" sz="2000">
                <a:solidFill>
                  <a:srgbClr val="FF9900"/>
                </a:solidFill>
              </a:rPr>
              <a:t> je bil imperij dokončno razdeljen na dva dela:</a:t>
            </a:r>
            <a:endParaRPr lang="sl-SI" altLang="en-US" sz="2000" b="1">
              <a:solidFill>
                <a:srgbClr val="FF9900"/>
              </a:solidFill>
            </a:endParaRP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250825" y="6021388"/>
            <a:ext cx="4562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>
                <a:solidFill>
                  <a:srgbClr val="FFFF00"/>
                </a:solidFill>
              </a:rPr>
              <a:t>Vpadi Hunov in Germanov so povzročila leta 476 konec zahodnega dela imperija.</a:t>
            </a:r>
          </a:p>
        </p:txBody>
      </p:sp>
      <p:cxnSp>
        <p:nvCxnSpPr>
          <p:cNvPr id="5139" name="AutoShape 19"/>
          <p:cNvCxnSpPr>
            <a:cxnSpLocks noChangeShapeType="1"/>
            <a:stCxn id="5129" idx="2"/>
            <a:endCxn id="5135" idx="0"/>
          </p:cNvCxnSpPr>
          <p:nvPr/>
        </p:nvCxnSpPr>
        <p:spPr bwMode="auto">
          <a:xfrm>
            <a:off x="2127250" y="2509838"/>
            <a:ext cx="2519363" cy="560387"/>
          </a:xfrm>
          <a:prstGeom prst="straightConnector1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0" name="AutoShape 20"/>
          <p:cNvCxnSpPr>
            <a:cxnSpLocks noChangeShapeType="1"/>
            <a:stCxn id="5128" idx="2"/>
            <a:endCxn id="5135" idx="0"/>
          </p:cNvCxnSpPr>
          <p:nvPr/>
        </p:nvCxnSpPr>
        <p:spPr bwMode="auto">
          <a:xfrm flipH="1">
            <a:off x="4646613" y="2509838"/>
            <a:ext cx="2371725" cy="560387"/>
          </a:xfrm>
          <a:prstGeom prst="straightConnector1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322263" y="5300663"/>
            <a:ext cx="2940050" cy="641350"/>
          </a:xfrm>
          <a:prstGeom prst="rect">
            <a:avLst/>
          </a:prstGeom>
          <a:solidFill>
            <a:srgbClr val="EDFB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l-SI" altLang="en-US" b="1"/>
              <a:t>Zahodnorimsko </a:t>
            </a:r>
            <a:r>
              <a:rPr lang="sl-SI" altLang="en-US"/>
              <a:t>cesarstvo</a:t>
            </a:r>
          </a:p>
          <a:p>
            <a:pPr algn="ctr"/>
            <a:r>
              <a:rPr lang="sl-SI" altLang="en-US"/>
              <a:t>Rim</a:t>
            </a: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5940425" y="5300663"/>
            <a:ext cx="2952750" cy="641350"/>
          </a:xfrm>
          <a:prstGeom prst="rect">
            <a:avLst/>
          </a:prstGeom>
          <a:solidFill>
            <a:srgbClr val="EDFB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sl-SI" altLang="en-US" b="1"/>
              <a:t>Vzhodnorimsko </a:t>
            </a:r>
            <a:r>
              <a:rPr lang="sl-SI" altLang="en-US"/>
              <a:t>cesarstvo</a:t>
            </a:r>
          </a:p>
          <a:p>
            <a:pPr algn="ctr"/>
            <a:r>
              <a:rPr lang="sl-SI" altLang="en-US"/>
              <a:t>Bizanc</a:t>
            </a:r>
          </a:p>
        </p:txBody>
      </p:sp>
      <p:cxnSp>
        <p:nvCxnSpPr>
          <p:cNvPr id="5143" name="AutoShape 23"/>
          <p:cNvCxnSpPr>
            <a:cxnSpLocks noChangeShapeType="1"/>
            <a:stCxn id="5137" idx="2"/>
            <a:endCxn id="5141" idx="3"/>
          </p:cNvCxnSpPr>
          <p:nvPr/>
        </p:nvCxnSpPr>
        <p:spPr bwMode="auto">
          <a:xfrm flipH="1">
            <a:off x="3262313" y="5211763"/>
            <a:ext cx="1390650" cy="409575"/>
          </a:xfrm>
          <a:prstGeom prst="straightConnector1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4" name="AutoShape 24"/>
          <p:cNvCxnSpPr>
            <a:cxnSpLocks noChangeShapeType="1"/>
            <a:stCxn id="5137" idx="2"/>
            <a:endCxn id="5142" idx="1"/>
          </p:cNvCxnSpPr>
          <p:nvPr/>
        </p:nvCxnSpPr>
        <p:spPr bwMode="auto">
          <a:xfrm>
            <a:off x="4652963" y="5211763"/>
            <a:ext cx="1287462" cy="409575"/>
          </a:xfrm>
          <a:prstGeom prst="straightConnector1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/>
      <p:bldP spid="5127" grpId="0" animBg="1"/>
      <p:bldP spid="5128" grpId="0" animBg="1"/>
      <p:bldP spid="5129" grpId="0" animBg="1"/>
      <p:bldP spid="5132" grpId="0"/>
      <p:bldP spid="5133" grpId="0"/>
      <p:bldP spid="5135" grpId="0" animBg="1"/>
      <p:bldP spid="5136" grpId="0"/>
      <p:bldP spid="5137" grpId="0" animBg="1"/>
      <p:bldP spid="5138" grpId="0"/>
      <p:bldP spid="5141" grpId="0" animBg="1"/>
      <p:bldP spid="51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549275"/>
            <a:ext cx="6192838" cy="499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331913" y="5516563"/>
            <a:ext cx="590391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en-US">
                <a:solidFill>
                  <a:schemeClr val="bg1"/>
                </a:solidFill>
              </a:rPr>
              <a:t>A Meje med vzhodnim in zahodnim rimskim cesarstvom</a:t>
            </a:r>
          </a:p>
          <a:p>
            <a:r>
              <a:rPr lang="sl-SI" altLang="en-US">
                <a:solidFill>
                  <a:schemeClr val="bg1"/>
                </a:solidFill>
              </a:rPr>
              <a:t>B Imeni obeh glavnih mest</a:t>
            </a:r>
          </a:p>
          <a:p>
            <a:r>
              <a:rPr lang="sl-SI" altLang="en-US">
                <a:solidFill>
                  <a:schemeClr val="bg1"/>
                </a:solidFill>
              </a:rPr>
              <a:t>C Letnica delitve rimskega cesarstva na dva dela</a:t>
            </a:r>
          </a:p>
        </p:txBody>
      </p:sp>
      <p:sp>
        <p:nvSpPr>
          <p:cNvPr id="7174" name="AutoShape 6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7164388" y="5876925"/>
            <a:ext cx="1655762" cy="576263"/>
          </a:xfrm>
          <a:prstGeom prst="actionButtonBlank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l-SI" altLang="en-US" sz="1600"/>
              <a:t>PROPAD</a:t>
            </a:r>
          </a:p>
          <a:p>
            <a:pPr algn="ctr"/>
            <a:r>
              <a:rPr lang="sl-SI" altLang="en-US" sz="1400"/>
              <a:t>Za učitelja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PLIT-Hebrard_overall_color_restit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6913563" cy="425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138613" y="4076700"/>
            <a:ext cx="296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en-US">
                <a:solidFill>
                  <a:srgbClr val="FFFF00"/>
                </a:solidFill>
              </a:rPr>
              <a:t>Dioklecijanova</a:t>
            </a:r>
            <a:r>
              <a:rPr lang="sl-SI" altLang="en-US"/>
              <a:t> </a:t>
            </a:r>
            <a:r>
              <a:rPr lang="sl-SI" altLang="en-US">
                <a:solidFill>
                  <a:srgbClr val="FFFF00"/>
                </a:solidFill>
              </a:rPr>
              <a:t>palača,</a:t>
            </a:r>
            <a:r>
              <a:rPr lang="sl-SI" altLang="en-US"/>
              <a:t> </a:t>
            </a:r>
            <a:r>
              <a:rPr lang="sl-SI" altLang="en-US">
                <a:solidFill>
                  <a:srgbClr val="FFFF00"/>
                </a:solidFill>
              </a:rPr>
              <a:t>Split</a:t>
            </a:r>
          </a:p>
        </p:txBody>
      </p:sp>
      <p:pic>
        <p:nvPicPr>
          <p:cNvPr id="6148" name="Picture 4" descr="illu_04_04_03_i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60350"/>
            <a:ext cx="1655763" cy="110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illu_04_04_03_i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1484313"/>
            <a:ext cx="1655762" cy="154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llu_04_04_03_i0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3213100"/>
            <a:ext cx="1655762" cy="110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illu_04_04_03_i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652963"/>
            <a:ext cx="1428750" cy="141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50825" y="4581525"/>
            <a:ext cx="6913563" cy="1739900"/>
          </a:xfrm>
          <a:prstGeom prst="rect">
            <a:avLst/>
          </a:prstGeom>
          <a:solidFill>
            <a:srgbClr val="F6FDD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sl-SI" altLang="en-US"/>
              <a:t> S katerimi vojaškimi problemi se je soočil rimski imperij?</a:t>
            </a:r>
          </a:p>
          <a:p>
            <a:r>
              <a:rPr lang="sl-SI" altLang="en-US">
                <a:solidFill>
                  <a:srgbClr val="C103AA"/>
                </a:solidFill>
              </a:rPr>
              <a:t>• Kako je vsesplošna kriza vplivala na rimsko gospodarstvo?</a:t>
            </a:r>
          </a:p>
          <a:p>
            <a:r>
              <a:rPr lang="sl-SI" altLang="en-US"/>
              <a:t>• Katere reforme Dioklecijana so začasno preprečile propad?</a:t>
            </a:r>
          </a:p>
          <a:p>
            <a:r>
              <a:rPr lang="sl-SI" altLang="en-US">
                <a:solidFill>
                  <a:srgbClr val="C103AA"/>
                </a:solidFill>
              </a:rPr>
              <a:t>• Na katere dele je Dioklecijan razdelil rimsko cesarstvo?</a:t>
            </a:r>
          </a:p>
          <a:p>
            <a:r>
              <a:rPr lang="sl-SI" altLang="en-US"/>
              <a:t>• Kateri del rimskega cesarstva je postajal vse pomembnejši?</a:t>
            </a:r>
          </a:p>
          <a:p>
            <a:r>
              <a:rPr lang="sl-SI" altLang="en-US">
                <a:solidFill>
                  <a:srgbClr val="C103AA"/>
                </a:solidFill>
              </a:rPr>
              <a:t>• Zakaj rimskega imperija razne reforme niso mogle več rešiti?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641</Words>
  <Application>Microsoft Office PowerPoint</Application>
  <PresentationFormat>Diaprojekcija na zaslonu (4:3)</PresentationFormat>
  <Paragraphs>116</Paragraphs>
  <Slides>6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1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8" baseType="lpstr">
      <vt:lpstr>Arial</vt:lpstr>
      <vt:lpstr>Privzeti načrt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Ministerstvo za Šolstvo</dc:creator>
  <cp:lastModifiedBy>Marjetka Novak</cp:lastModifiedBy>
  <cp:revision>13</cp:revision>
  <dcterms:created xsi:type="dcterms:W3CDTF">2009-07-06T11:04:16Z</dcterms:created>
  <dcterms:modified xsi:type="dcterms:W3CDTF">2020-03-15T19:25:27Z</dcterms:modified>
</cp:coreProperties>
</file>