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5" r:id="rId4"/>
    <p:sldId id="261" r:id="rId5"/>
    <p:sldId id="258" r:id="rId6"/>
    <p:sldId id="263" r:id="rId7"/>
    <p:sldId id="259" r:id="rId8"/>
    <p:sldId id="264" r:id="rId9"/>
    <p:sldId id="260" r:id="rId1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6000"/>
            </a:lvl1pPr>
          </a:lstStyle>
          <a:p>
            <a:r>
              <a:rPr lang="sl-SI" smtClean="0"/>
              <a:t>Uredite slog naslova matrice</a:t>
            </a:r>
            <a:endParaRPr lang="en-US"/>
          </a:p>
        </p:txBody>
      </p:sp>
      <p:sp>
        <p:nvSpPr>
          <p:cNvPr id="3" name="Podnaslov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a:p>
        </p:txBody>
      </p:sp>
      <p:sp>
        <p:nvSpPr>
          <p:cNvPr id="4" name="Označba mesta datuma 3"/>
          <p:cNvSpPr>
            <a:spLocks noGrp="1"/>
          </p:cNvSpPr>
          <p:nvPr>
            <p:ph type="dt" sz="half" idx="10"/>
          </p:nvPr>
        </p:nvSpPr>
        <p:spPr/>
        <p:txBody>
          <a:bodyPr/>
          <a:lstStyle>
            <a:lvl1pPr>
              <a:defRPr/>
            </a:lvl1pPr>
          </a:lstStyle>
          <a:p>
            <a:endParaRPr lang="sl-SI" altLang="en-US"/>
          </a:p>
        </p:txBody>
      </p:sp>
      <p:sp>
        <p:nvSpPr>
          <p:cNvPr id="5" name="Označba mesta noge 4"/>
          <p:cNvSpPr>
            <a:spLocks noGrp="1"/>
          </p:cNvSpPr>
          <p:nvPr>
            <p:ph type="ftr" sz="quarter" idx="11"/>
          </p:nvPr>
        </p:nvSpPr>
        <p:spPr/>
        <p:txBody>
          <a:bodyPr/>
          <a:lstStyle>
            <a:lvl1pPr>
              <a:defRPr/>
            </a:lvl1pPr>
          </a:lstStyle>
          <a:p>
            <a:endParaRPr lang="sl-SI" altLang="en-US"/>
          </a:p>
        </p:txBody>
      </p:sp>
      <p:sp>
        <p:nvSpPr>
          <p:cNvPr id="6" name="Označba mesta številke diapozitiva 5"/>
          <p:cNvSpPr>
            <a:spLocks noGrp="1"/>
          </p:cNvSpPr>
          <p:nvPr>
            <p:ph type="sldNum" sz="quarter" idx="12"/>
          </p:nvPr>
        </p:nvSpPr>
        <p:spPr/>
        <p:txBody>
          <a:bodyPr/>
          <a:lstStyle>
            <a:lvl1pPr>
              <a:defRPr/>
            </a:lvl1pPr>
          </a:lstStyle>
          <a:p>
            <a:fld id="{4DAC963D-DB3C-46F0-94BC-C4C42AB21F2B}" type="slidenum">
              <a:rPr lang="sl-SI" altLang="en-US"/>
              <a:pPr/>
              <a:t>‹#›</a:t>
            </a:fld>
            <a:endParaRPr lang="sl-SI" altLang="en-US"/>
          </a:p>
        </p:txBody>
      </p:sp>
    </p:spTree>
    <p:extLst>
      <p:ext uri="{BB962C8B-B14F-4D97-AF65-F5344CB8AC3E}">
        <p14:creationId xmlns:p14="http://schemas.microsoft.com/office/powerpoint/2010/main" val="181287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lvl1pPr>
              <a:defRPr/>
            </a:lvl1pPr>
          </a:lstStyle>
          <a:p>
            <a:endParaRPr lang="sl-SI" altLang="en-US"/>
          </a:p>
        </p:txBody>
      </p:sp>
      <p:sp>
        <p:nvSpPr>
          <p:cNvPr id="5" name="Označba mesta noge 4"/>
          <p:cNvSpPr>
            <a:spLocks noGrp="1"/>
          </p:cNvSpPr>
          <p:nvPr>
            <p:ph type="ftr" sz="quarter" idx="11"/>
          </p:nvPr>
        </p:nvSpPr>
        <p:spPr/>
        <p:txBody>
          <a:bodyPr/>
          <a:lstStyle>
            <a:lvl1pPr>
              <a:defRPr/>
            </a:lvl1pPr>
          </a:lstStyle>
          <a:p>
            <a:endParaRPr lang="sl-SI" altLang="en-US"/>
          </a:p>
        </p:txBody>
      </p:sp>
      <p:sp>
        <p:nvSpPr>
          <p:cNvPr id="6" name="Označba mesta številke diapozitiva 5"/>
          <p:cNvSpPr>
            <a:spLocks noGrp="1"/>
          </p:cNvSpPr>
          <p:nvPr>
            <p:ph type="sldNum" sz="quarter" idx="12"/>
          </p:nvPr>
        </p:nvSpPr>
        <p:spPr/>
        <p:txBody>
          <a:bodyPr/>
          <a:lstStyle>
            <a:lvl1pPr>
              <a:defRPr/>
            </a:lvl1pPr>
          </a:lstStyle>
          <a:p>
            <a:fld id="{7CB90B47-7F36-4CE9-BC88-3BC2710E634D}" type="slidenum">
              <a:rPr lang="sl-SI" altLang="en-US"/>
              <a:pPr/>
              <a:t>‹#›</a:t>
            </a:fld>
            <a:endParaRPr lang="sl-SI" altLang="en-US"/>
          </a:p>
        </p:txBody>
      </p:sp>
    </p:spTree>
    <p:extLst>
      <p:ext uri="{BB962C8B-B14F-4D97-AF65-F5344CB8AC3E}">
        <p14:creationId xmlns:p14="http://schemas.microsoft.com/office/powerpoint/2010/main" val="244537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en-US"/>
          </a:p>
        </p:txBody>
      </p:sp>
      <p:sp>
        <p:nvSpPr>
          <p:cNvPr id="3" name="Označba mest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lvl1pPr>
              <a:defRPr/>
            </a:lvl1pPr>
          </a:lstStyle>
          <a:p>
            <a:endParaRPr lang="sl-SI" altLang="en-US"/>
          </a:p>
        </p:txBody>
      </p:sp>
      <p:sp>
        <p:nvSpPr>
          <p:cNvPr id="5" name="Označba mesta noge 4"/>
          <p:cNvSpPr>
            <a:spLocks noGrp="1"/>
          </p:cNvSpPr>
          <p:nvPr>
            <p:ph type="ftr" sz="quarter" idx="11"/>
          </p:nvPr>
        </p:nvSpPr>
        <p:spPr/>
        <p:txBody>
          <a:bodyPr/>
          <a:lstStyle>
            <a:lvl1pPr>
              <a:defRPr/>
            </a:lvl1pPr>
          </a:lstStyle>
          <a:p>
            <a:endParaRPr lang="sl-SI" altLang="en-US"/>
          </a:p>
        </p:txBody>
      </p:sp>
      <p:sp>
        <p:nvSpPr>
          <p:cNvPr id="6" name="Označba mesta številke diapozitiva 5"/>
          <p:cNvSpPr>
            <a:spLocks noGrp="1"/>
          </p:cNvSpPr>
          <p:nvPr>
            <p:ph type="sldNum" sz="quarter" idx="12"/>
          </p:nvPr>
        </p:nvSpPr>
        <p:spPr/>
        <p:txBody>
          <a:bodyPr/>
          <a:lstStyle>
            <a:lvl1pPr>
              <a:defRPr/>
            </a:lvl1pPr>
          </a:lstStyle>
          <a:p>
            <a:fld id="{30802AC5-0F1D-462E-932F-FD6D0EF02A85}" type="slidenum">
              <a:rPr lang="sl-SI" altLang="en-US"/>
              <a:pPr/>
              <a:t>‹#›</a:t>
            </a:fld>
            <a:endParaRPr lang="sl-SI" altLang="en-US"/>
          </a:p>
        </p:txBody>
      </p:sp>
    </p:spTree>
    <p:extLst>
      <p:ext uri="{BB962C8B-B14F-4D97-AF65-F5344CB8AC3E}">
        <p14:creationId xmlns:p14="http://schemas.microsoft.com/office/powerpoint/2010/main" val="236295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lvl1pPr>
              <a:defRPr/>
            </a:lvl1pPr>
          </a:lstStyle>
          <a:p>
            <a:endParaRPr lang="sl-SI" altLang="en-US"/>
          </a:p>
        </p:txBody>
      </p:sp>
      <p:sp>
        <p:nvSpPr>
          <p:cNvPr id="5" name="Označba mesta noge 4"/>
          <p:cNvSpPr>
            <a:spLocks noGrp="1"/>
          </p:cNvSpPr>
          <p:nvPr>
            <p:ph type="ftr" sz="quarter" idx="11"/>
          </p:nvPr>
        </p:nvSpPr>
        <p:spPr/>
        <p:txBody>
          <a:bodyPr/>
          <a:lstStyle>
            <a:lvl1pPr>
              <a:defRPr/>
            </a:lvl1pPr>
          </a:lstStyle>
          <a:p>
            <a:endParaRPr lang="sl-SI" altLang="en-US"/>
          </a:p>
        </p:txBody>
      </p:sp>
      <p:sp>
        <p:nvSpPr>
          <p:cNvPr id="6" name="Označba mesta številke diapozitiva 5"/>
          <p:cNvSpPr>
            <a:spLocks noGrp="1"/>
          </p:cNvSpPr>
          <p:nvPr>
            <p:ph type="sldNum" sz="quarter" idx="12"/>
          </p:nvPr>
        </p:nvSpPr>
        <p:spPr/>
        <p:txBody>
          <a:bodyPr/>
          <a:lstStyle>
            <a:lvl1pPr>
              <a:defRPr/>
            </a:lvl1pPr>
          </a:lstStyle>
          <a:p>
            <a:fld id="{E07F367D-D9DE-424C-A846-FCAC580B8D24}" type="slidenum">
              <a:rPr lang="sl-SI" altLang="en-US"/>
              <a:pPr/>
              <a:t>‹#›</a:t>
            </a:fld>
            <a:endParaRPr lang="sl-SI" altLang="en-US"/>
          </a:p>
        </p:txBody>
      </p:sp>
    </p:spTree>
    <p:extLst>
      <p:ext uri="{BB962C8B-B14F-4D97-AF65-F5344CB8AC3E}">
        <p14:creationId xmlns:p14="http://schemas.microsoft.com/office/powerpoint/2010/main" val="418200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8"/>
            <a:ext cx="7886700" cy="2852737"/>
          </a:xfrm>
        </p:spPr>
        <p:txBody>
          <a:bodyPr anchor="b"/>
          <a:lstStyle>
            <a:lvl1pPr>
              <a:defRPr sz="6000"/>
            </a:lvl1pPr>
          </a:lstStyle>
          <a:p>
            <a:r>
              <a:rPr lang="sl-SI" smtClean="0"/>
              <a:t>Uredite slog naslova matrice</a:t>
            </a:r>
            <a:endParaRPr lang="en-US"/>
          </a:p>
        </p:txBody>
      </p:sp>
      <p:sp>
        <p:nvSpPr>
          <p:cNvPr id="3" name="Označba mesta besedila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smtClean="0"/>
              <a:t>Uredite sloge besedila matrice</a:t>
            </a:r>
          </a:p>
        </p:txBody>
      </p:sp>
      <p:sp>
        <p:nvSpPr>
          <p:cNvPr id="4" name="Označba mesta datuma 3"/>
          <p:cNvSpPr>
            <a:spLocks noGrp="1"/>
          </p:cNvSpPr>
          <p:nvPr>
            <p:ph type="dt" sz="half" idx="10"/>
          </p:nvPr>
        </p:nvSpPr>
        <p:spPr/>
        <p:txBody>
          <a:bodyPr/>
          <a:lstStyle>
            <a:lvl1pPr>
              <a:defRPr/>
            </a:lvl1pPr>
          </a:lstStyle>
          <a:p>
            <a:endParaRPr lang="sl-SI" altLang="en-US"/>
          </a:p>
        </p:txBody>
      </p:sp>
      <p:sp>
        <p:nvSpPr>
          <p:cNvPr id="5" name="Označba mesta noge 4"/>
          <p:cNvSpPr>
            <a:spLocks noGrp="1"/>
          </p:cNvSpPr>
          <p:nvPr>
            <p:ph type="ftr" sz="quarter" idx="11"/>
          </p:nvPr>
        </p:nvSpPr>
        <p:spPr/>
        <p:txBody>
          <a:bodyPr/>
          <a:lstStyle>
            <a:lvl1pPr>
              <a:defRPr/>
            </a:lvl1pPr>
          </a:lstStyle>
          <a:p>
            <a:endParaRPr lang="sl-SI" altLang="en-US"/>
          </a:p>
        </p:txBody>
      </p:sp>
      <p:sp>
        <p:nvSpPr>
          <p:cNvPr id="6" name="Označba mesta številke diapozitiva 5"/>
          <p:cNvSpPr>
            <a:spLocks noGrp="1"/>
          </p:cNvSpPr>
          <p:nvPr>
            <p:ph type="sldNum" sz="quarter" idx="12"/>
          </p:nvPr>
        </p:nvSpPr>
        <p:spPr/>
        <p:txBody>
          <a:bodyPr/>
          <a:lstStyle>
            <a:lvl1pPr>
              <a:defRPr/>
            </a:lvl1pPr>
          </a:lstStyle>
          <a:p>
            <a:fld id="{60F7ADEE-05B8-4D54-8B00-5759385F4912}" type="slidenum">
              <a:rPr lang="sl-SI" altLang="en-US"/>
              <a:pPr/>
              <a:t>‹#›</a:t>
            </a:fld>
            <a:endParaRPr lang="sl-SI" altLang="en-US"/>
          </a:p>
        </p:txBody>
      </p:sp>
    </p:spTree>
    <p:extLst>
      <p:ext uri="{BB962C8B-B14F-4D97-AF65-F5344CB8AC3E}">
        <p14:creationId xmlns:p14="http://schemas.microsoft.com/office/powerpoint/2010/main" val="394293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sz="half" idx="1"/>
          </p:nvPr>
        </p:nvSpPr>
        <p:spPr>
          <a:xfrm>
            <a:off x="457200" y="1600200"/>
            <a:ext cx="4038600" cy="45259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vsebine 3"/>
          <p:cNvSpPr>
            <a:spLocks noGrp="1"/>
          </p:cNvSpPr>
          <p:nvPr>
            <p:ph sz="half" idx="2"/>
          </p:nvPr>
        </p:nvSpPr>
        <p:spPr>
          <a:xfrm>
            <a:off x="4648200" y="1600200"/>
            <a:ext cx="4038600" cy="45259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datuma 4"/>
          <p:cNvSpPr>
            <a:spLocks noGrp="1"/>
          </p:cNvSpPr>
          <p:nvPr>
            <p:ph type="dt" sz="half" idx="10"/>
          </p:nvPr>
        </p:nvSpPr>
        <p:spPr/>
        <p:txBody>
          <a:bodyPr/>
          <a:lstStyle>
            <a:lvl1pPr>
              <a:defRPr/>
            </a:lvl1pPr>
          </a:lstStyle>
          <a:p>
            <a:endParaRPr lang="sl-SI" altLang="en-US"/>
          </a:p>
        </p:txBody>
      </p:sp>
      <p:sp>
        <p:nvSpPr>
          <p:cNvPr id="6" name="Označba mesta noge 5"/>
          <p:cNvSpPr>
            <a:spLocks noGrp="1"/>
          </p:cNvSpPr>
          <p:nvPr>
            <p:ph type="ftr" sz="quarter" idx="11"/>
          </p:nvPr>
        </p:nvSpPr>
        <p:spPr/>
        <p:txBody>
          <a:bodyPr/>
          <a:lstStyle>
            <a:lvl1pPr>
              <a:defRPr/>
            </a:lvl1pPr>
          </a:lstStyle>
          <a:p>
            <a:endParaRPr lang="sl-SI" altLang="en-US"/>
          </a:p>
        </p:txBody>
      </p:sp>
      <p:sp>
        <p:nvSpPr>
          <p:cNvPr id="7" name="Označba mesta številke diapozitiva 6"/>
          <p:cNvSpPr>
            <a:spLocks noGrp="1"/>
          </p:cNvSpPr>
          <p:nvPr>
            <p:ph type="sldNum" sz="quarter" idx="12"/>
          </p:nvPr>
        </p:nvSpPr>
        <p:spPr/>
        <p:txBody>
          <a:bodyPr/>
          <a:lstStyle>
            <a:lvl1pPr>
              <a:defRPr/>
            </a:lvl1pPr>
          </a:lstStyle>
          <a:p>
            <a:fld id="{197857A6-EC57-4079-BB13-D64E7C0253D5}" type="slidenum">
              <a:rPr lang="sl-SI" altLang="en-US"/>
              <a:pPr/>
              <a:t>‹#›</a:t>
            </a:fld>
            <a:endParaRPr lang="sl-SI" altLang="en-US"/>
          </a:p>
        </p:txBody>
      </p:sp>
    </p:spTree>
    <p:extLst>
      <p:ext uri="{BB962C8B-B14F-4D97-AF65-F5344CB8AC3E}">
        <p14:creationId xmlns:p14="http://schemas.microsoft.com/office/powerpoint/2010/main" val="268168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30238" y="365125"/>
            <a:ext cx="7886700" cy="1325563"/>
          </a:xfrm>
        </p:spPr>
        <p:txBody>
          <a:bodyPr/>
          <a:lstStyle/>
          <a:p>
            <a:r>
              <a:rPr lang="sl-SI" smtClean="0"/>
              <a:t>Uredite slog naslova matrice</a:t>
            </a:r>
            <a:endParaRPr lang="en-US"/>
          </a:p>
        </p:txBody>
      </p:sp>
      <p:sp>
        <p:nvSpPr>
          <p:cNvPr id="3" name="Označba mesta besedila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630238" y="2505075"/>
            <a:ext cx="386873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besedila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4629150" y="2505075"/>
            <a:ext cx="38877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značba mesta datuma 6"/>
          <p:cNvSpPr>
            <a:spLocks noGrp="1"/>
          </p:cNvSpPr>
          <p:nvPr>
            <p:ph type="dt" sz="half" idx="10"/>
          </p:nvPr>
        </p:nvSpPr>
        <p:spPr/>
        <p:txBody>
          <a:bodyPr/>
          <a:lstStyle>
            <a:lvl1pPr>
              <a:defRPr/>
            </a:lvl1pPr>
          </a:lstStyle>
          <a:p>
            <a:endParaRPr lang="sl-SI" altLang="en-US"/>
          </a:p>
        </p:txBody>
      </p:sp>
      <p:sp>
        <p:nvSpPr>
          <p:cNvPr id="8" name="Označba mesta noge 7"/>
          <p:cNvSpPr>
            <a:spLocks noGrp="1"/>
          </p:cNvSpPr>
          <p:nvPr>
            <p:ph type="ftr" sz="quarter" idx="11"/>
          </p:nvPr>
        </p:nvSpPr>
        <p:spPr/>
        <p:txBody>
          <a:bodyPr/>
          <a:lstStyle>
            <a:lvl1pPr>
              <a:defRPr/>
            </a:lvl1pPr>
          </a:lstStyle>
          <a:p>
            <a:endParaRPr lang="sl-SI" altLang="en-US"/>
          </a:p>
        </p:txBody>
      </p:sp>
      <p:sp>
        <p:nvSpPr>
          <p:cNvPr id="9" name="Označba mesta številke diapozitiva 8"/>
          <p:cNvSpPr>
            <a:spLocks noGrp="1"/>
          </p:cNvSpPr>
          <p:nvPr>
            <p:ph type="sldNum" sz="quarter" idx="12"/>
          </p:nvPr>
        </p:nvSpPr>
        <p:spPr/>
        <p:txBody>
          <a:bodyPr/>
          <a:lstStyle>
            <a:lvl1pPr>
              <a:defRPr/>
            </a:lvl1pPr>
          </a:lstStyle>
          <a:p>
            <a:fld id="{7724AF71-2985-4287-BDAD-950C8C45478F}" type="slidenum">
              <a:rPr lang="sl-SI" altLang="en-US"/>
              <a:pPr/>
              <a:t>‹#›</a:t>
            </a:fld>
            <a:endParaRPr lang="sl-SI" altLang="en-US"/>
          </a:p>
        </p:txBody>
      </p:sp>
    </p:spTree>
    <p:extLst>
      <p:ext uri="{BB962C8B-B14F-4D97-AF65-F5344CB8AC3E}">
        <p14:creationId xmlns:p14="http://schemas.microsoft.com/office/powerpoint/2010/main" val="10505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datuma 2"/>
          <p:cNvSpPr>
            <a:spLocks noGrp="1"/>
          </p:cNvSpPr>
          <p:nvPr>
            <p:ph type="dt" sz="half" idx="10"/>
          </p:nvPr>
        </p:nvSpPr>
        <p:spPr/>
        <p:txBody>
          <a:bodyPr/>
          <a:lstStyle>
            <a:lvl1pPr>
              <a:defRPr/>
            </a:lvl1pPr>
          </a:lstStyle>
          <a:p>
            <a:endParaRPr lang="sl-SI" altLang="en-US"/>
          </a:p>
        </p:txBody>
      </p:sp>
      <p:sp>
        <p:nvSpPr>
          <p:cNvPr id="4" name="Označba mesta noge 3"/>
          <p:cNvSpPr>
            <a:spLocks noGrp="1"/>
          </p:cNvSpPr>
          <p:nvPr>
            <p:ph type="ftr" sz="quarter" idx="11"/>
          </p:nvPr>
        </p:nvSpPr>
        <p:spPr/>
        <p:txBody>
          <a:bodyPr/>
          <a:lstStyle>
            <a:lvl1pPr>
              <a:defRPr/>
            </a:lvl1pPr>
          </a:lstStyle>
          <a:p>
            <a:endParaRPr lang="sl-SI" altLang="en-US"/>
          </a:p>
        </p:txBody>
      </p:sp>
      <p:sp>
        <p:nvSpPr>
          <p:cNvPr id="5" name="Označba mesta številke diapozitiva 4"/>
          <p:cNvSpPr>
            <a:spLocks noGrp="1"/>
          </p:cNvSpPr>
          <p:nvPr>
            <p:ph type="sldNum" sz="quarter" idx="12"/>
          </p:nvPr>
        </p:nvSpPr>
        <p:spPr/>
        <p:txBody>
          <a:bodyPr/>
          <a:lstStyle>
            <a:lvl1pPr>
              <a:defRPr/>
            </a:lvl1pPr>
          </a:lstStyle>
          <a:p>
            <a:fld id="{A3FA1BCD-FEE4-4C33-9562-194AED074A4D}" type="slidenum">
              <a:rPr lang="sl-SI" altLang="en-US"/>
              <a:pPr/>
              <a:t>‹#›</a:t>
            </a:fld>
            <a:endParaRPr lang="sl-SI" altLang="en-US"/>
          </a:p>
        </p:txBody>
      </p:sp>
    </p:spTree>
    <p:extLst>
      <p:ext uri="{BB962C8B-B14F-4D97-AF65-F5344CB8AC3E}">
        <p14:creationId xmlns:p14="http://schemas.microsoft.com/office/powerpoint/2010/main" val="3335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lvl1pPr>
              <a:defRPr/>
            </a:lvl1pPr>
          </a:lstStyle>
          <a:p>
            <a:endParaRPr lang="sl-SI" altLang="en-US"/>
          </a:p>
        </p:txBody>
      </p:sp>
      <p:sp>
        <p:nvSpPr>
          <p:cNvPr id="3" name="Označba mesta noge 2"/>
          <p:cNvSpPr>
            <a:spLocks noGrp="1"/>
          </p:cNvSpPr>
          <p:nvPr>
            <p:ph type="ftr" sz="quarter" idx="11"/>
          </p:nvPr>
        </p:nvSpPr>
        <p:spPr/>
        <p:txBody>
          <a:bodyPr/>
          <a:lstStyle>
            <a:lvl1pPr>
              <a:defRPr/>
            </a:lvl1pPr>
          </a:lstStyle>
          <a:p>
            <a:endParaRPr lang="sl-SI" altLang="en-US"/>
          </a:p>
        </p:txBody>
      </p:sp>
      <p:sp>
        <p:nvSpPr>
          <p:cNvPr id="4" name="Označba mesta številke diapozitiva 3"/>
          <p:cNvSpPr>
            <a:spLocks noGrp="1"/>
          </p:cNvSpPr>
          <p:nvPr>
            <p:ph type="sldNum" sz="quarter" idx="12"/>
          </p:nvPr>
        </p:nvSpPr>
        <p:spPr/>
        <p:txBody>
          <a:bodyPr/>
          <a:lstStyle>
            <a:lvl1pPr>
              <a:defRPr/>
            </a:lvl1pPr>
          </a:lstStyle>
          <a:p>
            <a:fld id="{7727DE37-225C-463B-9DBA-E1B92677A2AE}" type="slidenum">
              <a:rPr lang="sl-SI" altLang="en-US"/>
              <a:pPr/>
              <a:t>‹#›</a:t>
            </a:fld>
            <a:endParaRPr lang="sl-SI" altLang="en-US"/>
          </a:p>
        </p:txBody>
      </p:sp>
    </p:spTree>
    <p:extLst>
      <p:ext uri="{BB962C8B-B14F-4D97-AF65-F5344CB8AC3E}">
        <p14:creationId xmlns:p14="http://schemas.microsoft.com/office/powerpoint/2010/main" val="23560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l-SI" smtClean="0"/>
              <a:t>Uredite slog naslova matrice</a:t>
            </a:r>
            <a:endParaRPr lang="en-US"/>
          </a:p>
        </p:txBody>
      </p:sp>
      <p:sp>
        <p:nvSpPr>
          <p:cNvPr id="3" name="Označba mesta vsebin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besedil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lvl1pPr>
              <a:defRPr/>
            </a:lvl1pPr>
          </a:lstStyle>
          <a:p>
            <a:endParaRPr lang="sl-SI" altLang="en-US"/>
          </a:p>
        </p:txBody>
      </p:sp>
      <p:sp>
        <p:nvSpPr>
          <p:cNvPr id="6" name="Označba mesta noge 5"/>
          <p:cNvSpPr>
            <a:spLocks noGrp="1"/>
          </p:cNvSpPr>
          <p:nvPr>
            <p:ph type="ftr" sz="quarter" idx="11"/>
          </p:nvPr>
        </p:nvSpPr>
        <p:spPr/>
        <p:txBody>
          <a:bodyPr/>
          <a:lstStyle>
            <a:lvl1pPr>
              <a:defRPr/>
            </a:lvl1pPr>
          </a:lstStyle>
          <a:p>
            <a:endParaRPr lang="sl-SI" altLang="en-US"/>
          </a:p>
        </p:txBody>
      </p:sp>
      <p:sp>
        <p:nvSpPr>
          <p:cNvPr id="7" name="Označba mesta številke diapozitiva 6"/>
          <p:cNvSpPr>
            <a:spLocks noGrp="1"/>
          </p:cNvSpPr>
          <p:nvPr>
            <p:ph type="sldNum" sz="quarter" idx="12"/>
          </p:nvPr>
        </p:nvSpPr>
        <p:spPr/>
        <p:txBody>
          <a:bodyPr/>
          <a:lstStyle>
            <a:lvl1pPr>
              <a:defRPr/>
            </a:lvl1pPr>
          </a:lstStyle>
          <a:p>
            <a:fld id="{ADFF7B27-31CF-4BD5-B395-07480F3FAE69}" type="slidenum">
              <a:rPr lang="sl-SI" altLang="en-US"/>
              <a:pPr/>
              <a:t>‹#›</a:t>
            </a:fld>
            <a:endParaRPr lang="sl-SI" altLang="en-US"/>
          </a:p>
        </p:txBody>
      </p:sp>
    </p:spTree>
    <p:extLst>
      <p:ext uri="{BB962C8B-B14F-4D97-AF65-F5344CB8AC3E}">
        <p14:creationId xmlns:p14="http://schemas.microsoft.com/office/powerpoint/2010/main" val="329560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l-SI" smtClean="0"/>
              <a:t>Uredite slog naslova matrice</a:t>
            </a:r>
            <a:endParaRPr lang="en-US"/>
          </a:p>
        </p:txBody>
      </p:sp>
      <p:sp>
        <p:nvSpPr>
          <p:cNvPr id="3" name="Označba mesta slik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Označba mesta besedil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lvl1pPr>
              <a:defRPr/>
            </a:lvl1pPr>
          </a:lstStyle>
          <a:p>
            <a:endParaRPr lang="sl-SI" altLang="en-US"/>
          </a:p>
        </p:txBody>
      </p:sp>
      <p:sp>
        <p:nvSpPr>
          <p:cNvPr id="6" name="Označba mesta noge 5"/>
          <p:cNvSpPr>
            <a:spLocks noGrp="1"/>
          </p:cNvSpPr>
          <p:nvPr>
            <p:ph type="ftr" sz="quarter" idx="11"/>
          </p:nvPr>
        </p:nvSpPr>
        <p:spPr/>
        <p:txBody>
          <a:bodyPr/>
          <a:lstStyle>
            <a:lvl1pPr>
              <a:defRPr/>
            </a:lvl1pPr>
          </a:lstStyle>
          <a:p>
            <a:endParaRPr lang="sl-SI" altLang="en-US"/>
          </a:p>
        </p:txBody>
      </p:sp>
      <p:sp>
        <p:nvSpPr>
          <p:cNvPr id="7" name="Označba mesta številke diapozitiva 6"/>
          <p:cNvSpPr>
            <a:spLocks noGrp="1"/>
          </p:cNvSpPr>
          <p:nvPr>
            <p:ph type="sldNum" sz="quarter" idx="12"/>
          </p:nvPr>
        </p:nvSpPr>
        <p:spPr/>
        <p:txBody>
          <a:bodyPr/>
          <a:lstStyle>
            <a:lvl1pPr>
              <a:defRPr/>
            </a:lvl1pPr>
          </a:lstStyle>
          <a:p>
            <a:fld id="{9F772D5E-1718-43B3-B1E1-8D799621460F}" type="slidenum">
              <a:rPr lang="sl-SI" altLang="en-US"/>
              <a:pPr/>
              <a:t>‹#›</a:t>
            </a:fld>
            <a:endParaRPr lang="sl-SI" altLang="en-US"/>
          </a:p>
        </p:txBody>
      </p:sp>
    </p:spTree>
    <p:extLst>
      <p:ext uri="{BB962C8B-B14F-4D97-AF65-F5344CB8AC3E}">
        <p14:creationId xmlns:p14="http://schemas.microsoft.com/office/powerpoint/2010/main" val="53199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en-US"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en-US" smtClean="0"/>
              <a:t>Kliknite, če želite urediti sloge besedila matrice</a:t>
            </a:r>
          </a:p>
          <a:p>
            <a:pPr lvl="1"/>
            <a:r>
              <a:rPr lang="sl-SI" altLang="en-US" smtClean="0"/>
              <a:t>Druga raven</a:t>
            </a:r>
          </a:p>
          <a:p>
            <a:pPr lvl="2"/>
            <a:r>
              <a:rPr lang="sl-SI" altLang="en-US" smtClean="0"/>
              <a:t>Tretja raven</a:t>
            </a:r>
          </a:p>
          <a:p>
            <a:pPr lvl="3"/>
            <a:r>
              <a:rPr lang="sl-SI" altLang="en-US" smtClean="0"/>
              <a:t>Četrta raven</a:t>
            </a:r>
          </a:p>
          <a:p>
            <a:pPr lvl="4"/>
            <a:r>
              <a:rPr lang="sl-SI" altLang="en-US"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598E07B-B217-4502-87AD-4EBEE8B1BEDA}" type="slidenum">
              <a:rPr lang="sl-SI" altLang="en-US"/>
              <a:pPr/>
              <a:t>‹#›</a:t>
            </a:fld>
            <a:endParaRPr lang="sl-SI"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276600" y="1052513"/>
            <a:ext cx="5651500" cy="1812925"/>
          </a:xfrm>
          <a:prstGeom prst="rect">
            <a:avLst/>
          </a:prstGeom>
          <a:solidFill>
            <a:schemeClr val="bg1"/>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sl-SI" altLang="en-US" sz="1600"/>
              <a:t>Učenec:</a:t>
            </a:r>
          </a:p>
          <a:p>
            <a:pPr eaLnBrk="0" hangingPunct="0"/>
            <a:r>
              <a:rPr lang="sl-SI" altLang="en-US" sz="1600"/>
              <a:t>&gt; zna poimenovati prve naseljence v severni Ameriki,</a:t>
            </a:r>
          </a:p>
          <a:p>
            <a:pPr eaLnBrk="0" hangingPunct="0"/>
            <a:r>
              <a:rPr lang="sl-SI" altLang="en-US" sz="1600"/>
              <a:t>&gt; opiše vzroke, ki so pripeljali do ameriške revolucije,</a:t>
            </a:r>
          </a:p>
          <a:p>
            <a:pPr eaLnBrk="0" hangingPunct="0"/>
            <a:r>
              <a:rPr lang="sl-SI" altLang="en-US" sz="1600"/>
              <a:t>&gt; obrazloži in vrednoti deklaracijo o neodvisnosti,</a:t>
            </a:r>
          </a:p>
          <a:p>
            <a:pPr eaLnBrk="0" hangingPunct="0"/>
            <a:r>
              <a:rPr lang="sl-SI" altLang="en-US" sz="1600"/>
              <a:t>&gt; razloži, kako so bile urejene ZDA,</a:t>
            </a:r>
          </a:p>
          <a:p>
            <a:pPr eaLnBrk="0" hangingPunct="0"/>
            <a:r>
              <a:rPr lang="sl-SI" altLang="en-US" sz="1600"/>
              <a:t>&gt; razume pojem republika, ustava in tri veje oblasti; </a:t>
            </a:r>
          </a:p>
          <a:p>
            <a:pPr eaLnBrk="0" hangingPunct="0"/>
            <a:r>
              <a:rPr lang="sl-SI" altLang="en-US" sz="1600"/>
              <a:t>&gt; ve, da so ameriške razsvetljenske ideje imele posledice.</a:t>
            </a:r>
          </a:p>
        </p:txBody>
      </p:sp>
      <p:sp>
        <p:nvSpPr>
          <p:cNvPr id="3075" name="Rectangle 3"/>
          <p:cNvSpPr>
            <a:spLocks noChangeArrowheads="1"/>
          </p:cNvSpPr>
          <p:nvPr/>
        </p:nvSpPr>
        <p:spPr bwMode="auto">
          <a:xfrm>
            <a:off x="6659563" y="3141663"/>
            <a:ext cx="2316162" cy="835025"/>
          </a:xfrm>
          <a:prstGeom prst="rect">
            <a:avLst/>
          </a:prstGeom>
          <a:solidFill>
            <a:schemeClr val="bg1"/>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sl-SI" altLang="en-US" sz="1600"/>
              <a:t>? kolonije</a:t>
            </a:r>
          </a:p>
          <a:p>
            <a:pPr eaLnBrk="0" hangingPunct="0"/>
            <a:r>
              <a:rPr lang="sl-SI" altLang="en-US" sz="1600"/>
              <a:t>? vojna za neodvisnost </a:t>
            </a:r>
          </a:p>
          <a:p>
            <a:pPr eaLnBrk="0" hangingPunct="0"/>
            <a:r>
              <a:rPr lang="sl-SI" altLang="en-US" sz="1600"/>
              <a:t>? republika</a:t>
            </a:r>
          </a:p>
        </p:txBody>
      </p:sp>
      <p:sp>
        <p:nvSpPr>
          <p:cNvPr id="3076" name="Rectangle 4"/>
          <p:cNvSpPr>
            <a:spLocks noChangeArrowheads="1"/>
          </p:cNvSpPr>
          <p:nvPr/>
        </p:nvSpPr>
        <p:spPr bwMode="auto">
          <a:xfrm>
            <a:off x="250825" y="192088"/>
            <a:ext cx="6954838" cy="8223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sl-SI" altLang="en-US" sz="2400">
                <a:solidFill>
                  <a:srgbClr val="FFFF00"/>
                </a:solidFill>
              </a:rPr>
              <a:t>KAKO SO RAZSVETLJENSKE IDEJE VPLIVALE </a:t>
            </a:r>
          </a:p>
          <a:p>
            <a:pPr eaLnBrk="0" hangingPunct="0"/>
            <a:r>
              <a:rPr lang="sl-SI" altLang="en-US" sz="2400">
                <a:solidFill>
                  <a:srgbClr val="FFFF00"/>
                </a:solidFill>
              </a:rPr>
              <a:t>NA NASTANEK</a:t>
            </a:r>
            <a:r>
              <a:rPr lang="sl-SI" altLang="en-US" sz="2400"/>
              <a:t> </a:t>
            </a:r>
            <a:r>
              <a:rPr lang="sl-SI" altLang="en-US" sz="2400">
                <a:solidFill>
                  <a:srgbClr val="FFFF00"/>
                </a:solidFill>
              </a:rPr>
              <a:t>ZDA </a:t>
            </a:r>
            <a:r>
              <a:rPr lang="sl-SI" altLang="en-US" sz="1600">
                <a:solidFill>
                  <a:srgbClr val="FFFF00"/>
                </a:solidFill>
              </a:rPr>
              <a:t>STR. 68-69</a:t>
            </a:r>
          </a:p>
        </p:txBody>
      </p:sp>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3068638"/>
            <a:ext cx="5834063"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0" name="Rectangle 8"/>
          <p:cNvSpPr>
            <a:spLocks noChangeArrowheads="1"/>
          </p:cNvSpPr>
          <p:nvPr/>
        </p:nvSpPr>
        <p:spPr bwMode="auto">
          <a:xfrm>
            <a:off x="250825" y="6381750"/>
            <a:ext cx="583406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en-US" sz="1400"/>
              <a:t>Prva angleška naselbina v Severni Ameriki Jamestown v Virginiji.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par>
                                <p:cTn id="8" presetID="5" presetClass="entr" presetSubtype="1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checkerboard(across)">
                                      <p:cBhvr>
                                        <p:cTn id="10" dur="500"/>
                                        <p:tgtEl>
                                          <p:spTgt spid="3075"/>
                                        </p:tgtEl>
                                      </p:cBhvr>
                                    </p:animEffect>
                                  </p:childTnLst>
                                  <p:subTnLst>
                                    <p:set>
                                      <p:cBhvr override="childStyle">
                                        <p:cTn dur="1" fill="hold" display="0" masterRel="nextClick" afterEffect="1"/>
                                        <p:tgtEl>
                                          <p:spTgt spid="307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fade">
                                      <p:cBhvr>
                                        <p:cTn id="15" dur="1000"/>
                                        <p:tgtEl>
                                          <p:spTgt spid="3079"/>
                                        </p:tgtEl>
                                      </p:cBhvr>
                                    </p:animEffect>
                                    <p:anim calcmode="lin" valueType="num">
                                      <p:cBhvr>
                                        <p:cTn id="16" dur="1000" fill="hold"/>
                                        <p:tgtEl>
                                          <p:spTgt spid="3079"/>
                                        </p:tgtEl>
                                        <p:attrNameLst>
                                          <p:attrName>ppt_x</p:attrName>
                                        </p:attrNameLst>
                                      </p:cBhvr>
                                      <p:tavLst>
                                        <p:tav tm="0">
                                          <p:val>
                                            <p:strVal val="#ppt_x"/>
                                          </p:val>
                                        </p:tav>
                                        <p:tav tm="100000">
                                          <p:val>
                                            <p:strVal val="#ppt_x"/>
                                          </p:val>
                                        </p:tav>
                                      </p:tavLst>
                                    </p:anim>
                                    <p:anim calcmode="lin" valueType="num">
                                      <p:cBhvr>
                                        <p:cTn id="17" dur="1000" fill="hold"/>
                                        <p:tgtEl>
                                          <p:spTgt spid="3079"/>
                                        </p:tgtEl>
                                        <p:attrNameLst>
                                          <p:attrName>ppt_y</p:attrName>
                                        </p:attrNameLst>
                                      </p:cBhvr>
                                      <p:tavLst>
                                        <p:tav tm="0">
                                          <p:val>
                                            <p:strVal val="#ppt_y-.1"/>
                                          </p:val>
                                        </p:tav>
                                        <p:tav tm="100000">
                                          <p:val>
                                            <p:strVal val="#ppt_y"/>
                                          </p:val>
                                        </p:tav>
                                      </p:tavLst>
                                    </p:anim>
                                  </p:childTnLst>
                                </p:cTn>
                              </p:par>
                              <p:par>
                                <p:cTn id="18" presetID="47" presetClass="entr" presetSubtype="0" fill="hold" grpId="1" nodeType="with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fade">
                                      <p:cBhvr>
                                        <p:cTn id="20" dur="1000"/>
                                        <p:tgtEl>
                                          <p:spTgt spid="3080"/>
                                        </p:tgtEl>
                                      </p:cBhvr>
                                    </p:animEffect>
                                    <p:anim calcmode="lin" valueType="num">
                                      <p:cBhvr>
                                        <p:cTn id="21" dur="1000" fill="hold"/>
                                        <p:tgtEl>
                                          <p:spTgt spid="3080"/>
                                        </p:tgtEl>
                                        <p:attrNameLst>
                                          <p:attrName>ppt_x</p:attrName>
                                        </p:attrNameLst>
                                      </p:cBhvr>
                                      <p:tavLst>
                                        <p:tav tm="0">
                                          <p:val>
                                            <p:strVal val="#ppt_x"/>
                                          </p:val>
                                        </p:tav>
                                        <p:tav tm="100000">
                                          <p:val>
                                            <p:strVal val="#ppt_x"/>
                                          </p:val>
                                        </p:tav>
                                      </p:tavLst>
                                    </p:anim>
                                    <p:anim calcmode="lin" valueType="num">
                                      <p:cBhvr>
                                        <p:cTn id="22"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8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395288" y="981075"/>
            <a:ext cx="6264275" cy="3990975"/>
          </a:xfrm>
          <a:prstGeom prst="rect">
            <a:avLst/>
          </a:prstGeom>
          <a:solidFill>
            <a:srgbClr val="FFFFF3"/>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buFontTx/>
              <a:buChar char="•"/>
            </a:pPr>
            <a:r>
              <a:rPr lang="sl-SI" altLang="en-US"/>
              <a:t>Ameriko so naseljevali  </a:t>
            </a:r>
            <a:r>
              <a:rPr lang="sl-SI" altLang="en-US">
                <a:solidFill>
                  <a:srgbClr val="990000"/>
                </a:solidFill>
              </a:rPr>
              <a:t>prebivalci </a:t>
            </a:r>
            <a:r>
              <a:rPr lang="sl-SI" altLang="en-US" b="1">
                <a:solidFill>
                  <a:srgbClr val="990000"/>
                </a:solidFill>
              </a:rPr>
              <a:t>večih</a:t>
            </a:r>
            <a:r>
              <a:rPr lang="sl-SI" altLang="en-US">
                <a:solidFill>
                  <a:srgbClr val="990000"/>
                </a:solidFill>
              </a:rPr>
              <a:t> evropskih držav:  </a:t>
            </a:r>
          </a:p>
          <a:p>
            <a:pPr eaLnBrk="0" hangingPunct="0">
              <a:spcBef>
                <a:spcPts val="500"/>
              </a:spcBef>
              <a:spcAft>
                <a:spcPts val="500"/>
              </a:spcAft>
            </a:pPr>
            <a:r>
              <a:rPr lang="sl-SI" altLang="en-US"/>
              <a:t> Francozi, Nizozemci Angleži in drugi.                                                                                   </a:t>
            </a:r>
          </a:p>
          <a:p>
            <a:pPr eaLnBrk="0" hangingPunct="0">
              <a:spcBef>
                <a:spcPts val="500"/>
              </a:spcBef>
              <a:spcAft>
                <a:spcPts val="500"/>
              </a:spcAft>
              <a:buFontTx/>
              <a:buChar char="•"/>
            </a:pPr>
            <a:r>
              <a:rPr lang="sl-SI" altLang="en-US"/>
              <a:t>Plantaže na jugu so obdelovali črni sužnji (bombaž, tobak, </a:t>
            </a:r>
          </a:p>
          <a:p>
            <a:pPr eaLnBrk="0" hangingPunct="0">
              <a:spcBef>
                <a:spcPts val="500"/>
              </a:spcBef>
              <a:spcAft>
                <a:spcPts val="500"/>
              </a:spcAft>
            </a:pPr>
            <a:r>
              <a:rPr lang="sl-SI" altLang="en-US"/>
              <a:t> žito, govedoreja, na severu les, kože - trgovanje z Indijanci.                                                                                    </a:t>
            </a:r>
          </a:p>
          <a:p>
            <a:pPr eaLnBrk="0" hangingPunct="0">
              <a:spcBef>
                <a:spcPts val="500"/>
              </a:spcBef>
              <a:spcAft>
                <a:spcPts val="500"/>
              </a:spcAft>
              <a:buFontTx/>
              <a:buChar char="•"/>
            </a:pPr>
            <a:r>
              <a:rPr lang="sl-SI" altLang="en-US"/>
              <a:t>Med naseljenci so bili pustolovci, izobčenci, kmetje (beg  </a:t>
            </a:r>
          </a:p>
          <a:p>
            <a:pPr eaLnBrk="0" hangingPunct="0">
              <a:spcBef>
                <a:spcPts val="500"/>
              </a:spcBef>
              <a:spcAft>
                <a:spcPts val="500"/>
              </a:spcAft>
            </a:pPr>
            <a:r>
              <a:rPr lang="sl-SI" altLang="en-US"/>
              <a:t> pred fevdalizmom).                                                                                       </a:t>
            </a:r>
          </a:p>
          <a:p>
            <a:pPr eaLnBrk="0" hangingPunct="0">
              <a:spcBef>
                <a:spcPts val="500"/>
              </a:spcBef>
              <a:spcAft>
                <a:spcPts val="500"/>
              </a:spcAft>
              <a:buFontTx/>
              <a:buChar char="•"/>
            </a:pPr>
            <a:r>
              <a:rPr lang="sl-SI" altLang="en-US"/>
              <a:t>V Ameriki </a:t>
            </a:r>
            <a:r>
              <a:rPr lang="sl-SI" altLang="en-US">
                <a:solidFill>
                  <a:srgbClr val="CC3300"/>
                </a:solidFill>
              </a:rPr>
              <a:t>ni bilo važno</a:t>
            </a:r>
            <a:r>
              <a:rPr lang="sl-SI" altLang="en-US"/>
              <a:t> </a:t>
            </a:r>
            <a:r>
              <a:rPr lang="sl-SI" altLang="en-US" b="1">
                <a:solidFill>
                  <a:srgbClr val="990000"/>
                </a:solidFill>
              </a:rPr>
              <a:t>poreklo</a:t>
            </a:r>
            <a:r>
              <a:rPr lang="sl-SI" altLang="en-US"/>
              <a:t> (kaj si bil, plemič ali kmet), </a:t>
            </a:r>
          </a:p>
          <a:p>
            <a:pPr eaLnBrk="0" hangingPunct="0">
              <a:spcBef>
                <a:spcPts val="500"/>
              </a:spcBef>
              <a:spcAft>
                <a:spcPts val="500"/>
              </a:spcAft>
            </a:pPr>
            <a:r>
              <a:rPr lang="sl-SI" altLang="en-US"/>
              <a:t> važna je bila sposobnost, uspešnost  (koliko znaš narediti           </a:t>
            </a:r>
          </a:p>
          <a:p>
            <a:pPr eaLnBrk="0" hangingPunct="0">
              <a:spcBef>
                <a:spcPts val="500"/>
              </a:spcBef>
              <a:spcAft>
                <a:spcPts val="500"/>
              </a:spcAft>
            </a:pPr>
            <a:r>
              <a:rPr lang="sl-SI" altLang="en-US"/>
              <a:t> iz  samega sebe).                                                                                                            </a:t>
            </a:r>
          </a:p>
          <a:p>
            <a:pPr eaLnBrk="0" hangingPunct="0">
              <a:spcBef>
                <a:spcPts val="500"/>
              </a:spcBef>
              <a:spcAft>
                <a:spcPts val="500"/>
              </a:spcAft>
              <a:buFontTx/>
              <a:buChar char="•"/>
            </a:pPr>
            <a:r>
              <a:rPr lang="sl-SI" altLang="en-US"/>
              <a:t>V Ameriki je vladala </a:t>
            </a:r>
            <a:r>
              <a:rPr lang="sl-SI" altLang="en-US" b="1">
                <a:solidFill>
                  <a:srgbClr val="990000"/>
                </a:solidFill>
              </a:rPr>
              <a:t>verska strpnost</a:t>
            </a:r>
            <a:r>
              <a:rPr lang="sl-SI" altLang="en-US">
                <a:solidFill>
                  <a:srgbClr val="990000"/>
                </a:solidFill>
              </a:rPr>
              <a:t>.</a:t>
            </a:r>
            <a:r>
              <a:rPr lang="sl-SI" altLang="en-US"/>
              <a:t>.</a:t>
            </a:r>
          </a:p>
        </p:txBody>
      </p:sp>
      <p:sp>
        <p:nvSpPr>
          <p:cNvPr id="9222" name="Rectangle 6"/>
          <p:cNvSpPr>
            <a:spLocks noChangeArrowheads="1"/>
          </p:cNvSpPr>
          <p:nvPr/>
        </p:nvSpPr>
        <p:spPr bwMode="auto">
          <a:xfrm>
            <a:off x="395288" y="450850"/>
            <a:ext cx="6264275" cy="4064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en-US" sz="2000" b="1">
                <a:solidFill>
                  <a:srgbClr val="3366FF"/>
                </a:solidFill>
              </a:rPr>
              <a:t>Kako so Angleži osvojili Severno Ameriko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strips(downLeft)">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404813"/>
            <a:ext cx="5151438" cy="59436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8196" name="Rectangle 4"/>
          <p:cNvSpPr>
            <a:spLocks noChangeArrowheads="1"/>
          </p:cNvSpPr>
          <p:nvPr/>
        </p:nvSpPr>
        <p:spPr bwMode="auto">
          <a:xfrm>
            <a:off x="250825" y="260350"/>
            <a:ext cx="8640763" cy="4502150"/>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sl-SI" altLang="en-US" sz="1600" b="1"/>
              <a:t>Angleški kralj</a:t>
            </a:r>
            <a:r>
              <a:rPr lang="sl-SI" altLang="en-US" sz="1600"/>
              <a:t> (parlament, oddaljen okoli 5400 km) </a:t>
            </a:r>
            <a:r>
              <a:rPr lang="sl-SI" altLang="en-US" sz="1600" b="1"/>
              <a:t>je zahteval</a:t>
            </a:r>
            <a:r>
              <a:rPr lang="sl-SI" altLang="en-US" sz="1600"/>
              <a:t>, da ima skoraj vse, kar je pisano ali tiskano (časopisi, poročni listi, mrliški listi, pogodbe) kraljevski kolek. Četudi je bil Poštni zakon leta 1766 preklican, mu je leta 1767 sledil nov zakon, ki je naložil </a:t>
            </a:r>
            <a:r>
              <a:rPr lang="sl-SI" altLang="en-US" sz="1600" b="1"/>
              <a:t>nove dajatve</a:t>
            </a:r>
            <a:r>
              <a:rPr lang="sl-SI" altLang="en-US" sz="1600"/>
              <a:t> različnim popularnim britanskim proizvodom, vključno s steklom, papirjem, svincem in čajem. Kolonisti so odgovorili z bojkotiranjem vseh britanskih proizvodov. Tako je parlament leta 1770 ponovno umaknil in preklical vse dajatve, </a:t>
            </a:r>
            <a:r>
              <a:rPr lang="sl-SI" altLang="en-US" sz="1600" b="1"/>
              <a:t>razen za čaj</a:t>
            </a:r>
            <a:r>
              <a:rPr lang="sl-SI" altLang="en-US" sz="1600"/>
              <a:t>. Kolonisti so trmasto zavračali pitje čaja. L. 1773 je Anglija poslala veliko odpravo ladij s čajem v štiri glavna ameriška pristanišča. Ladje, ki so prispele v Ameriko, so se morale obrniti in odpluti s svojim tovorom nazaj v Anglijo. Čaj so iztovorile, ostal je v skladiščih, dokler ni strohnel. Toda v Bostonu je angleški guverner zahteval, </a:t>
            </a:r>
            <a:r>
              <a:rPr lang="sl-SI" altLang="en-US" sz="1600" b="1"/>
              <a:t>da se plačajo uvozne</a:t>
            </a:r>
            <a:r>
              <a:rPr lang="sl-SI" altLang="en-US" sz="1600"/>
              <a:t> dajatve, preden ladje zapustijo pristanišče. Odgovor kolonistov je prišel v temni noči. Okoli 50 članov tajne skupine, imenovane Sinovi Svobode se je, oblečenih kot Indijanci, povzpelo na ladjo in preko palube v vodo </a:t>
            </a:r>
            <a:r>
              <a:rPr lang="sl-SI" altLang="en-US" sz="1600" b="1"/>
              <a:t>zmetalo ves čaj</a:t>
            </a:r>
            <a:r>
              <a:rPr lang="sl-SI" altLang="en-US" sz="1600"/>
              <a:t> (</a:t>
            </a:r>
            <a:r>
              <a:rPr lang="sl-SI" altLang="en-US" sz="1600" b="1"/>
              <a:t>Bostonska čajanka</a:t>
            </a:r>
            <a:r>
              <a:rPr lang="sl-SI" altLang="en-US" sz="1600"/>
              <a:t>). </a:t>
            </a:r>
          </a:p>
          <a:p>
            <a:pPr eaLnBrk="0" hangingPunct="0"/>
            <a:r>
              <a:rPr lang="sl-SI" altLang="en-US" sz="1600" b="1"/>
              <a:t>Britanski voditelji</a:t>
            </a:r>
            <a:r>
              <a:rPr lang="sl-SI" altLang="en-US" sz="1600"/>
              <a:t> so bili jezni in so še močneje </a:t>
            </a:r>
            <a:r>
              <a:rPr lang="sl-SI" altLang="en-US" sz="1600" b="1"/>
              <a:t>pritisnili na koloniste</a:t>
            </a:r>
            <a:r>
              <a:rPr lang="sl-SI" altLang="en-US" sz="1600"/>
              <a:t>. </a:t>
            </a:r>
          </a:p>
          <a:p>
            <a:pPr eaLnBrk="0" hangingPunct="0"/>
            <a:r>
              <a:rPr lang="sl-SI" altLang="en-US" sz="1600"/>
              <a:t>Kolonije so v letu 1774 sklicale  prvi kongres, katerega namen je bil pregovoriti angleško vlado, da prizna kolonialne pravice. Anglija je na to vedenje gledala, kot na nezvestobo. </a:t>
            </a:r>
          </a:p>
          <a:p>
            <a:pPr eaLnBrk="0" hangingPunct="0"/>
            <a:r>
              <a:rPr lang="sl-SI" altLang="en-US" sz="1600"/>
              <a:t>19. 4. </a:t>
            </a:r>
            <a:r>
              <a:rPr lang="sl-SI" altLang="en-US" sz="1600" b="1"/>
              <a:t>1775 je pri Bostonu prišlo do prvih spopadov</a:t>
            </a:r>
            <a:r>
              <a:rPr lang="sl-SI" altLang="en-US" sz="1600"/>
              <a:t> med britanskimi vojaki in oboroženimi civilisti. Bpj za nedovisnost ameriških kolonij se je začel.</a:t>
            </a:r>
          </a:p>
        </p:txBody>
      </p:sp>
      <p:sp>
        <p:nvSpPr>
          <p:cNvPr id="8197" name="Text Box 5"/>
          <p:cNvSpPr txBox="1">
            <a:spLocks noChangeArrowheads="1"/>
          </p:cNvSpPr>
          <p:nvPr/>
        </p:nvSpPr>
        <p:spPr bwMode="auto">
          <a:xfrm>
            <a:off x="250825" y="4941888"/>
            <a:ext cx="6775450" cy="92551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sl-SI" altLang="en-US"/>
              <a:t>Zakaj so bili prebivalci angleških kolonij v  Ameriki nezadovoljni?</a:t>
            </a:r>
          </a:p>
          <a:p>
            <a:pPr>
              <a:buFontTx/>
              <a:buChar char="•"/>
            </a:pPr>
            <a:r>
              <a:rPr lang="sl-SI" altLang="en-US"/>
              <a:t>Kako je na prebivalce kolonij gledala matična država, Anglija?</a:t>
            </a:r>
          </a:p>
          <a:p>
            <a:pPr>
              <a:buFontTx/>
              <a:buChar char="•"/>
            </a:pPr>
            <a:r>
              <a:rPr lang="sl-SI" altLang="en-US"/>
              <a:t>Kaj je bostonska čajanka?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randombar(vertical)">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strVal val="#ppt_w*0.70"/>
                                          </p:val>
                                        </p:tav>
                                        <p:tav tm="100000">
                                          <p:val>
                                            <p:strVal val="#ppt_w"/>
                                          </p:val>
                                        </p:tav>
                                      </p:tavLst>
                                    </p:anim>
                                    <p:anim calcmode="lin" valueType="num">
                                      <p:cBhvr>
                                        <p:cTn id="13" dur="1000" fill="hold"/>
                                        <p:tgtEl>
                                          <p:spTgt spid="8197"/>
                                        </p:tgtEl>
                                        <p:attrNameLst>
                                          <p:attrName>ppt_h</p:attrName>
                                        </p:attrNameLst>
                                      </p:cBhvr>
                                      <p:tavLst>
                                        <p:tav tm="0">
                                          <p:val>
                                            <p:strVal val="#ppt_h"/>
                                          </p:val>
                                        </p:tav>
                                        <p:tav tm="100000">
                                          <p:val>
                                            <p:strVal val="#ppt_h"/>
                                          </p:val>
                                        </p:tav>
                                      </p:tavLst>
                                    </p:anim>
                                    <p:animEffect transition="in" filter="fade">
                                      <p:cBhvr>
                                        <p:cTn id="14"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4101" name="Rectangle 5"/>
          <p:cNvSpPr>
            <a:spLocks noChangeArrowheads="1"/>
          </p:cNvSpPr>
          <p:nvPr/>
        </p:nvSpPr>
        <p:spPr bwMode="auto">
          <a:xfrm>
            <a:off x="468313" y="1628775"/>
            <a:ext cx="6629400" cy="1728788"/>
          </a:xfrm>
          <a:prstGeom prst="rect">
            <a:avLst/>
          </a:prstGeom>
          <a:solidFill>
            <a:srgbClr val="FFFFF3"/>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sl-SI" altLang="en-US" b="1">
                <a:solidFill>
                  <a:srgbClr val="FF3300"/>
                </a:solidFill>
              </a:rPr>
              <a:t>ANGLEŠKA OBLAST</a:t>
            </a:r>
          </a:p>
          <a:p>
            <a:pPr eaLnBrk="0" hangingPunct="0">
              <a:spcBef>
                <a:spcPts val="500"/>
              </a:spcBef>
              <a:spcAft>
                <a:spcPts val="500"/>
              </a:spcAft>
            </a:pPr>
            <a:r>
              <a:rPr lang="sl-SI" altLang="en-US" b="1"/>
              <a:t>izkoriščanje kolonij- </a:t>
            </a:r>
            <a:r>
              <a:rPr lang="sl-SI" altLang="en-US" b="1">
                <a:solidFill>
                  <a:srgbClr val="990000"/>
                </a:solidFill>
              </a:rPr>
              <a:t>nezadovoljstvo</a:t>
            </a:r>
            <a:r>
              <a:rPr lang="sl-SI" altLang="en-US"/>
              <a:t>                                                                                                                                                           </a:t>
            </a:r>
            <a:r>
              <a:rPr lang="sl-SI" altLang="en-US" b="1">
                <a:solidFill>
                  <a:srgbClr val="000066"/>
                </a:solidFill>
              </a:rPr>
              <a:t>Davki na blago iz Evrope</a:t>
            </a:r>
            <a:r>
              <a:rPr lang="sl-SI" altLang="en-US">
                <a:solidFill>
                  <a:srgbClr val="000066"/>
                </a:solidFill>
              </a:rPr>
              <a:t> (čaj, papir, igralne karte...vse)</a:t>
            </a:r>
            <a:r>
              <a:rPr lang="sl-SI" altLang="en-US"/>
              <a:t>                                                                               </a:t>
            </a:r>
          </a:p>
          <a:p>
            <a:pPr eaLnBrk="0" hangingPunct="0">
              <a:spcBef>
                <a:spcPts val="500"/>
              </a:spcBef>
              <a:spcAft>
                <a:spcPts val="500"/>
              </a:spcAft>
            </a:pPr>
            <a:r>
              <a:rPr lang="sl-SI" altLang="en-US"/>
              <a:t>Angleški kralj in angleški parlament sta tudi </a:t>
            </a:r>
            <a:r>
              <a:rPr lang="sl-SI" altLang="en-US" b="1"/>
              <a:t>stroške vojne</a:t>
            </a:r>
            <a:r>
              <a:rPr lang="sl-SI" altLang="en-US"/>
              <a:t> med Angleži in Francozi v Ameriki prevalila </a:t>
            </a:r>
            <a:r>
              <a:rPr lang="sl-SI" altLang="en-US" b="1"/>
              <a:t>na ramena kolonistov</a:t>
            </a:r>
            <a:r>
              <a:rPr lang="sl-SI" altLang="en-US"/>
              <a:t>. </a:t>
            </a:r>
          </a:p>
        </p:txBody>
      </p:sp>
      <p:sp>
        <p:nvSpPr>
          <p:cNvPr id="4102" name="Rectangle 6"/>
          <p:cNvSpPr>
            <a:spLocks noChangeArrowheads="1"/>
          </p:cNvSpPr>
          <p:nvPr/>
        </p:nvSpPr>
        <p:spPr bwMode="auto">
          <a:xfrm>
            <a:off x="468313" y="188913"/>
            <a:ext cx="4789487" cy="4064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en-US" sz="2000" b="1">
                <a:solidFill>
                  <a:schemeClr val="accent2"/>
                </a:solidFill>
              </a:rPr>
              <a:t>Zakaj je izbruhnil upor proti Angležem</a:t>
            </a:r>
          </a:p>
        </p:txBody>
      </p:sp>
      <p:sp>
        <p:nvSpPr>
          <p:cNvPr id="4103" name="Rectangle 7"/>
          <p:cNvSpPr>
            <a:spLocks noChangeArrowheads="1"/>
          </p:cNvSpPr>
          <p:nvPr/>
        </p:nvSpPr>
        <p:spPr bwMode="auto">
          <a:xfrm>
            <a:off x="468313" y="3573463"/>
            <a:ext cx="5761037" cy="202406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en-US" b="1">
                <a:solidFill>
                  <a:srgbClr val="FF3300"/>
                </a:solidFill>
              </a:rPr>
              <a:t>UPOR</a:t>
            </a:r>
            <a:r>
              <a:rPr lang="sl-SI" altLang="en-US"/>
              <a:t> </a:t>
            </a:r>
          </a:p>
          <a:p>
            <a:pPr>
              <a:buFontTx/>
              <a:buChar char="•"/>
            </a:pPr>
            <a:r>
              <a:rPr lang="sl-SI" altLang="en-US">
                <a:solidFill>
                  <a:schemeClr val="accent2"/>
                </a:solidFill>
              </a:rPr>
              <a:t>Leta 1774 so se predstavniki 13 angleških kolonij ob Atlantiku  v Ameriki povezali. Poveljstvo vojske je prevzel George Washington (prvi predsednik). </a:t>
            </a:r>
          </a:p>
          <a:p>
            <a:pPr>
              <a:buFontTx/>
              <a:buChar char="•"/>
            </a:pPr>
            <a:r>
              <a:rPr lang="sl-SI" altLang="en-US" b="1">
                <a:solidFill>
                  <a:schemeClr val="accent2"/>
                </a:solidFill>
              </a:rPr>
              <a:t>4. julija 1776</a:t>
            </a:r>
            <a:r>
              <a:rPr lang="sl-SI" altLang="en-US">
                <a:solidFill>
                  <a:schemeClr val="accent2"/>
                </a:solidFill>
              </a:rPr>
              <a:t> so podpisali razglas, </a:t>
            </a:r>
            <a:r>
              <a:rPr lang="sl-SI" altLang="en-US" b="1">
                <a:solidFill>
                  <a:srgbClr val="FF3300"/>
                </a:solidFill>
              </a:rPr>
              <a:t>DEKLARACIJO   o neodvisnosti,</a:t>
            </a:r>
            <a:r>
              <a:rPr lang="sl-SI" altLang="en-US">
                <a:solidFill>
                  <a:schemeClr val="accent2"/>
                </a:solidFill>
              </a:rPr>
              <a:t> odcepitvi od Anglije. Nastale so</a:t>
            </a:r>
            <a:r>
              <a:rPr lang="sl-SI" altLang="en-US" b="1">
                <a:solidFill>
                  <a:schemeClr val="accent2"/>
                </a:solidFill>
              </a:rPr>
              <a:t> ZDA</a:t>
            </a:r>
            <a:r>
              <a:rPr lang="sl-SI" altLang="en-US">
                <a:solidFill>
                  <a:schemeClr val="accent2"/>
                </a:solidFill>
              </a:rPr>
              <a:t>.                    Vnela se je vojna, Angleži so priznali ZDA 1783.</a:t>
            </a:r>
          </a:p>
        </p:txBody>
      </p:sp>
      <p:sp>
        <p:nvSpPr>
          <p:cNvPr id="4104" name="Rectangle 8"/>
          <p:cNvSpPr>
            <a:spLocks noChangeArrowheads="1"/>
          </p:cNvSpPr>
          <p:nvPr/>
        </p:nvSpPr>
        <p:spPr bwMode="auto">
          <a:xfrm>
            <a:off x="468313" y="765175"/>
            <a:ext cx="5759450" cy="650875"/>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en-US" b="1"/>
              <a:t>Nova družba v </a:t>
            </a:r>
            <a:r>
              <a:rPr lang="sl-SI" altLang="en-US"/>
              <a:t>S</a:t>
            </a:r>
            <a:r>
              <a:rPr lang="sl-SI" altLang="en-US" b="1"/>
              <a:t> Ameriki, </a:t>
            </a:r>
            <a:r>
              <a:rPr lang="sl-SI" altLang="en-US"/>
              <a:t>nova miselnost med prebivalci Amerike: ”Mi smo Američani”.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1"/>
                                        </p:tgtEl>
                                        <p:attrNameLst>
                                          <p:attrName>style.visibility</p:attrName>
                                        </p:attrNameLst>
                                      </p:cBhvr>
                                      <p:to>
                                        <p:strVal val="visible"/>
                                      </p:to>
                                    </p:set>
                                    <p:animEffect transition="in" filter="fade">
                                      <p:cBhvr>
                                        <p:cTn id="14" dur="1000"/>
                                        <p:tgtEl>
                                          <p:spTgt spid="4101"/>
                                        </p:tgtEl>
                                      </p:cBhvr>
                                    </p:animEffect>
                                    <p:anim calcmode="lin" valueType="num">
                                      <p:cBhvr>
                                        <p:cTn id="15" dur="1000" fill="hold"/>
                                        <p:tgtEl>
                                          <p:spTgt spid="4101"/>
                                        </p:tgtEl>
                                        <p:attrNameLst>
                                          <p:attrName>ppt_x</p:attrName>
                                        </p:attrNameLst>
                                      </p:cBhvr>
                                      <p:tavLst>
                                        <p:tav tm="0">
                                          <p:val>
                                            <p:strVal val="#ppt_x"/>
                                          </p:val>
                                        </p:tav>
                                        <p:tav tm="100000">
                                          <p:val>
                                            <p:strVal val="#ppt_x"/>
                                          </p:val>
                                        </p:tav>
                                      </p:tavLst>
                                    </p:anim>
                                    <p:anim calcmode="lin" valueType="num">
                                      <p:cBhvr>
                                        <p:cTn id="16"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3"/>
                                        </p:tgtEl>
                                        <p:attrNameLst>
                                          <p:attrName>style.visibility</p:attrName>
                                        </p:attrNameLst>
                                      </p:cBhvr>
                                      <p:to>
                                        <p:strVal val="visible"/>
                                      </p:to>
                                    </p:set>
                                    <p:animEffect transition="in" filter="fade">
                                      <p:cBhvr>
                                        <p:cTn id="21" dur="1000"/>
                                        <p:tgtEl>
                                          <p:spTgt spid="4103"/>
                                        </p:tgtEl>
                                      </p:cBhvr>
                                    </p:animEffect>
                                    <p:anim calcmode="lin" valueType="num">
                                      <p:cBhvr>
                                        <p:cTn id="22" dur="1000" fill="hold"/>
                                        <p:tgtEl>
                                          <p:spTgt spid="4103"/>
                                        </p:tgtEl>
                                        <p:attrNameLst>
                                          <p:attrName>ppt_x</p:attrName>
                                        </p:attrNameLst>
                                      </p:cBhvr>
                                      <p:tavLst>
                                        <p:tav tm="0">
                                          <p:val>
                                            <p:strVal val="#ppt_x"/>
                                          </p:val>
                                        </p:tav>
                                        <p:tav tm="100000">
                                          <p:val>
                                            <p:strVal val="#ppt_x"/>
                                          </p:val>
                                        </p:tav>
                                      </p:tavLst>
                                    </p:anim>
                                    <p:anim calcmode="lin" valueType="num">
                                      <p:cBhvr>
                                        <p:cTn id="23"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3" grpId="0" animBg="1"/>
      <p:bldP spid="4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468313" y="836613"/>
            <a:ext cx="7488237" cy="2433637"/>
          </a:xfrm>
          <a:prstGeom prst="rect">
            <a:avLst/>
          </a:prstGeom>
          <a:solidFill>
            <a:schemeClr val="bg1"/>
          </a:solidFill>
          <a:ln w="31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sl-SI" altLang="en-US" b="1"/>
              <a:t>UREDITEV ZDA</a:t>
            </a:r>
            <a:r>
              <a:rPr lang="sl-SI" altLang="en-US"/>
              <a:t> po razsvetljenskih načelih – </a:t>
            </a:r>
            <a:r>
              <a:rPr lang="sl-SI" altLang="en-US" b="1">
                <a:solidFill>
                  <a:srgbClr val="990000"/>
                </a:solidFill>
              </a:rPr>
              <a:t>DEMOKRACIJA</a:t>
            </a:r>
          </a:p>
          <a:p>
            <a:pPr eaLnBrk="0" hangingPunct="0">
              <a:spcBef>
                <a:spcPct val="50000"/>
              </a:spcBef>
            </a:pPr>
            <a:r>
              <a:rPr lang="sl-SI" altLang="en-US"/>
              <a:t>Izdali so zbirko zakonov - </a:t>
            </a:r>
            <a:r>
              <a:rPr lang="sl-SI" altLang="en-US" b="1">
                <a:solidFill>
                  <a:srgbClr val="990000"/>
                </a:solidFill>
              </a:rPr>
              <a:t>USTAVO</a:t>
            </a:r>
            <a:r>
              <a:rPr lang="sl-SI" altLang="en-US" b="1"/>
              <a:t> </a:t>
            </a:r>
            <a:r>
              <a:rPr lang="sl-SI" altLang="en-US"/>
              <a:t>(pravice in dolžnosti).                 </a:t>
            </a:r>
          </a:p>
          <a:p>
            <a:pPr eaLnBrk="0" hangingPunct="0">
              <a:spcBef>
                <a:spcPct val="50000"/>
              </a:spcBef>
            </a:pPr>
            <a:r>
              <a:rPr lang="sl-SI" altLang="en-US" b="1">
                <a:solidFill>
                  <a:srgbClr val="990000"/>
                </a:solidFill>
              </a:rPr>
              <a:t>Tri veje oblasti:</a:t>
            </a:r>
            <a:endParaRPr lang="sl-SI" altLang="en-US"/>
          </a:p>
          <a:p>
            <a:pPr eaLnBrk="0" hangingPunct="0">
              <a:spcBef>
                <a:spcPct val="50000"/>
              </a:spcBef>
              <a:buFontTx/>
              <a:buChar char="•"/>
            </a:pPr>
            <a:r>
              <a:rPr lang="sl-SI" altLang="en-US"/>
              <a:t> </a:t>
            </a:r>
            <a:r>
              <a:rPr lang="sl-SI" altLang="en-US" b="1">
                <a:solidFill>
                  <a:srgbClr val="990000"/>
                </a:solidFill>
              </a:rPr>
              <a:t>zakonodajna</a:t>
            </a:r>
            <a:r>
              <a:rPr lang="sl-SI" altLang="en-US"/>
              <a:t> O vsem odloča</a:t>
            </a:r>
            <a:r>
              <a:rPr lang="sl-SI" altLang="en-US" b="1"/>
              <a:t> </a:t>
            </a:r>
            <a:r>
              <a:rPr lang="sl-SI" altLang="en-US" b="1">
                <a:solidFill>
                  <a:srgbClr val="FF3300"/>
                </a:solidFill>
              </a:rPr>
              <a:t>KONGRES</a:t>
            </a:r>
            <a:r>
              <a:rPr lang="sl-SI" altLang="en-US" b="1"/>
              <a:t> </a:t>
            </a:r>
            <a:r>
              <a:rPr lang="sl-SI" altLang="en-US"/>
              <a:t>- parlament </a:t>
            </a:r>
          </a:p>
          <a:p>
            <a:pPr eaLnBrk="0" hangingPunct="0">
              <a:spcBef>
                <a:spcPct val="50000"/>
              </a:spcBef>
              <a:buFontTx/>
              <a:buChar char="•"/>
            </a:pPr>
            <a:r>
              <a:rPr lang="sl-SI" altLang="en-US" b="1">
                <a:solidFill>
                  <a:srgbClr val="990000"/>
                </a:solidFill>
              </a:rPr>
              <a:t> izvršilna</a:t>
            </a:r>
            <a:r>
              <a:rPr lang="sl-SI" altLang="en-US"/>
              <a:t>  Državo vodi </a:t>
            </a:r>
            <a:r>
              <a:rPr lang="sl-SI" altLang="en-US">
                <a:solidFill>
                  <a:srgbClr val="990000"/>
                </a:solidFill>
              </a:rPr>
              <a:t>izvoljeni, </a:t>
            </a:r>
            <a:r>
              <a:rPr lang="sl-SI" altLang="en-US"/>
              <a:t>ustavi</a:t>
            </a:r>
            <a:r>
              <a:rPr lang="sl-SI" altLang="en-US">
                <a:solidFill>
                  <a:srgbClr val="990000"/>
                </a:solidFill>
              </a:rPr>
              <a:t> </a:t>
            </a:r>
            <a:r>
              <a:rPr lang="sl-SI" altLang="en-US"/>
              <a:t>podrejen </a:t>
            </a:r>
            <a:r>
              <a:rPr lang="sl-SI" altLang="en-US" b="1">
                <a:solidFill>
                  <a:srgbClr val="FF3300"/>
                </a:solidFill>
              </a:rPr>
              <a:t>PREDSEDNIK</a:t>
            </a:r>
            <a:r>
              <a:rPr lang="sl-SI" altLang="en-US"/>
              <a:t> (4 leta)                </a:t>
            </a:r>
          </a:p>
          <a:p>
            <a:pPr eaLnBrk="0" hangingPunct="0">
              <a:spcBef>
                <a:spcPct val="50000"/>
              </a:spcBef>
              <a:buFontTx/>
              <a:buChar char="•"/>
            </a:pPr>
            <a:r>
              <a:rPr lang="sl-SI" altLang="en-US" b="1">
                <a:solidFill>
                  <a:srgbClr val="990000"/>
                </a:solidFill>
              </a:rPr>
              <a:t> pravosodna</a:t>
            </a:r>
            <a:r>
              <a:rPr lang="sl-SI" altLang="en-US"/>
              <a:t>. </a:t>
            </a:r>
            <a:r>
              <a:rPr lang="sl-SI" altLang="en-US" b="1">
                <a:solidFill>
                  <a:srgbClr val="FF3300"/>
                </a:solidFill>
              </a:rPr>
              <a:t>VRHOVNO SODIŠČE</a:t>
            </a:r>
            <a:r>
              <a:rPr lang="sl-SI" altLang="en-US"/>
              <a:t> (krivdo je bilo treba dokazati).</a:t>
            </a:r>
          </a:p>
        </p:txBody>
      </p:sp>
      <p:sp>
        <p:nvSpPr>
          <p:cNvPr id="10244" name="Text Box 4"/>
          <p:cNvSpPr txBox="1">
            <a:spLocks noChangeArrowheads="1"/>
          </p:cNvSpPr>
          <p:nvPr/>
        </p:nvSpPr>
        <p:spPr bwMode="auto">
          <a:xfrm>
            <a:off x="466725" y="3500438"/>
            <a:ext cx="3816350" cy="1608137"/>
          </a:xfrm>
          <a:prstGeom prst="rect">
            <a:avLst/>
          </a:prstGeom>
          <a:solidFill>
            <a:schemeClr val="bg1"/>
          </a:solidFill>
          <a:ln w="31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sl-SI" altLang="en-US" b="1"/>
              <a:t>SLABOSTI        </a:t>
            </a:r>
          </a:p>
          <a:p>
            <a:pPr eaLnBrk="0" hangingPunct="0">
              <a:spcBef>
                <a:spcPct val="50000"/>
              </a:spcBef>
              <a:buFontTx/>
              <a:buChar char="•"/>
            </a:pPr>
            <a:r>
              <a:rPr lang="sl-SI" altLang="en-US"/>
              <a:t>Preganjanje in ubijanje Indijancev </a:t>
            </a:r>
          </a:p>
          <a:p>
            <a:pPr eaLnBrk="0" hangingPunct="0">
              <a:spcBef>
                <a:spcPct val="50000"/>
              </a:spcBef>
              <a:buFontTx/>
              <a:buChar char="•"/>
            </a:pPr>
            <a:r>
              <a:rPr lang="sl-SI" altLang="en-US"/>
              <a:t>Črnsko suženjstvo </a:t>
            </a:r>
          </a:p>
          <a:p>
            <a:pPr eaLnBrk="0" hangingPunct="0">
              <a:spcBef>
                <a:spcPct val="50000"/>
              </a:spcBef>
            </a:pPr>
            <a:r>
              <a:rPr lang="sl-SI" altLang="en-US"/>
              <a:t>Zanje demokracija ni veljala</a:t>
            </a:r>
          </a:p>
        </p:txBody>
      </p:sp>
      <p:sp>
        <p:nvSpPr>
          <p:cNvPr id="10246" name="Rectangle 6"/>
          <p:cNvSpPr>
            <a:spLocks noChangeArrowheads="1"/>
          </p:cNvSpPr>
          <p:nvPr/>
        </p:nvSpPr>
        <p:spPr bwMode="auto">
          <a:xfrm>
            <a:off x="468313" y="404813"/>
            <a:ext cx="45307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en-US" sz="2000"/>
              <a:t> </a:t>
            </a:r>
            <a:r>
              <a:rPr lang="sl-SI" altLang="en-US" sz="2000">
                <a:solidFill>
                  <a:schemeClr val="accent2"/>
                </a:solidFill>
              </a:rPr>
              <a:t>Američani so se odločili za </a:t>
            </a:r>
            <a:r>
              <a:rPr lang="sl-SI" altLang="en-US" sz="2000" b="1">
                <a:solidFill>
                  <a:schemeClr val="accent2"/>
                </a:solidFill>
              </a:rPr>
              <a:t>republiko</a:t>
            </a:r>
            <a:r>
              <a:rPr lang="sl-SI" altLang="en-US" sz="2000"/>
              <a:t> </a:t>
            </a:r>
          </a:p>
        </p:txBody>
      </p:sp>
      <p:sp>
        <p:nvSpPr>
          <p:cNvPr id="10247" name="Rectangle 7"/>
          <p:cNvSpPr>
            <a:spLocks noChangeArrowheads="1"/>
          </p:cNvSpPr>
          <p:nvPr/>
        </p:nvSpPr>
        <p:spPr bwMode="auto">
          <a:xfrm>
            <a:off x="468313" y="5229225"/>
            <a:ext cx="7488237" cy="835025"/>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sl-SI" altLang="en-US" sz="1600">
                <a:solidFill>
                  <a:srgbClr val="990000"/>
                </a:solidFill>
              </a:rPr>
              <a:t> Volilno pravico so imeli moški bele polti, morali pa so imeti dovolj veliko posest</a:t>
            </a:r>
          </a:p>
          <a:p>
            <a:pPr eaLnBrk="0" hangingPunct="0"/>
            <a:r>
              <a:rPr lang="sl-SI" altLang="en-US" sz="1600">
                <a:solidFill>
                  <a:srgbClr val="990000"/>
                </a:solidFill>
              </a:rPr>
              <a:t>  ali pa plačevati predpisane davke.</a:t>
            </a:r>
          </a:p>
          <a:p>
            <a:pPr eaLnBrk="0" hangingPunct="0">
              <a:buFontTx/>
              <a:buChar char="•"/>
            </a:pPr>
            <a:r>
              <a:rPr lang="sl-SI" altLang="en-US" sz="1600">
                <a:solidFill>
                  <a:srgbClr val="990000"/>
                </a:solidFill>
              </a:rPr>
              <a:t> Brez volilnih pravic je bila četrtina belcev, Indijanci, črnci in pa seveda ženske.</a:t>
            </a:r>
          </a:p>
        </p:txBody>
      </p:sp>
      <p:sp>
        <p:nvSpPr>
          <p:cNvPr id="10248" name="Text Box 8"/>
          <p:cNvSpPr txBox="1">
            <a:spLocks noChangeArrowheads="1"/>
          </p:cNvSpPr>
          <p:nvPr/>
        </p:nvSpPr>
        <p:spPr bwMode="auto">
          <a:xfrm>
            <a:off x="4356100" y="3500438"/>
            <a:ext cx="3600450" cy="1608137"/>
          </a:xfrm>
          <a:prstGeom prst="rect">
            <a:avLst/>
          </a:prstGeom>
          <a:solidFill>
            <a:schemeClr val="bg1"/>
          </a:solidFill>
          <a:ln w="31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sl-SI" altLang="en-US" b="1"/>
              <a:t>PREDNOSTI   </a:t>
            </a:r>
          </a:p>
          <a:p>
            <a:pPr eaLnBrk="0" hangingPunct="0">
              <a:spcBef>
                <a:spcPct val="50000"/>
              </a:spcBef>
              <a:buFontTx/>
              <a:buChar char="•"/>
            </a:pPr>
            <a:r>
              <a:rPr lang="sl-SI" altLang="en-US"/>
              <a:t> Uresničene razsvetljenske ideje     </a:t>
            </a:r>
          </a:p>
          <a:p>
            <a:pPr eaLnBrk="0" hangingPunct="0">
              <a:spcBef>
                <a:spcPct val="50000"/>
              </a:spcBef>
              <a:buFontTx/>
              <a:buChar char="•"/>
            </a:pPr>
            <a:r>
              <a:rPr lang="sl-SI" altLang="en-US"/>
              <a:t> Odmevi v Evropi</a:t>
            </a:r>
          </a:p>
          <a:p>
            <a:pPr eaLnBrk="0" hangingPunct="0">
              <a:spcBef>
                <a:spcPct val="50000"/>
              </a:spcBef>
              <a:buFontTx/>
              <a:buChar char="•"/>
            </a:pPr>
            <a:r>
              <a:rPr lang="sl-SI" altLang="en-US"/>
              <a:t> ZDA obljubljena dežela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fade">
                                      <p:cBhvr>
                                        <p:cTn id="14" dur="1000"/>
                                        <p:tgtEl>
                                          <p:spTgt spid="10244"/>
                                        </p:tgtEl>
                                      </p:cBhvr>
                                    </p:animEffect>
                                    <p:anim calcmode="lin" valueType="num">
                                      <p:cBhvr>
                                        <p:cTn id="15" dur="1000" fill="hold"/>
                                        <p:tgtEl>
                                          <p:spTgt spid="10244"/>
                                        </p:tgtEl>
                                        <p:attrNameLst>
                                          <p:attrName>ppt_x</p:attrName>
                                        </p:attrNameLst>
                                      </p:cBhvr>
                                      <p:tavLst>
                                        <p:tav tm="0">
                                          <p:val>
                                            <p:strVal val="#ppt_x"/>
                                          </p:val>
                                        </p:tav>
                                        <p:tav tm="100000">
                                          <p:val>
                                            <p:strVal val="#ppt_x"/>
                                          </p:val>
                                        </p:tav>
                                      </p:tavLst>
                                    </p:anim>
                                    <p:anim calcmode="lin" valueType="num">
                                      <p:cBhvr>
                                        <p:cTn id="16"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8"/>
                                        </p:tgtEl>
                                        <p:attrNameLst>
                                          <p:attrName>style.visibility</p:attrName>
                                        </p:attrNameLst>
                                      </p:cBhvr>
                                      <p:to>
                                        <p:strVal val="visible"/>
                                      </p:to>
                                    </p:set>
                                    <p:animEffect transition="in" filter="fade">
                                      <p:cBhvr>
                                        <p:cTn id="21" dur="1000"/>
                                        <p:tgtEl>
                                          <p:spTgt spid="10248"/>
                                        </p:tgtEl>
                                      </p:cBhvr>
                                    </p:animEffect>
                                    <p:anim calcmode="lin" valueType="num">
                                      <p:cBhvr>
                                        <p:cTn id="22" dur="1000" fill="hold"/>
                                        <p:tgtEl>
                                          <p:spTgt spid="10248"/>
                                        </p:tgtEl>
                                        <p:attrNameLst>
                                          <p:attrName>ppt_x</p:attrName>
                                        </p:attrNameLst>
                                      </p:cBhvr>
                                      <p:tavLst>
                                        <p:tav tm="0">
                                          <p:val>
                                            <p:strVal val="#ppt_x"/>
                                          </p:val>
                                        </p:tav>
                                        <p:tav tm="100000">
                                          <p:val>
                                            <p:strVal val="#ppt_x"/>
                                          </p:val>
                                        </p:tav>
                                      </p:tavLst>
                                    </p:anim>
                                    <p:anim calcmode="lin" valueType="num">
                                      <p:cBhvr>
                                        <p:cTn id="23" dur="1000" fill="hold"/>
                                        <p:tgtEl>
                                          <p:spTgt spid="1024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7"/>
                                        </p:tgtEl>
                                        <p:attrNameLst>
                                          <p:attrName>style.visibility</p:attrName>
                                        </p:attrNameLst>
                                      </p:cBhvr>
                                      <p:to>
                                        <p:strVal val="visible"/>
                                      </p:to>
                                    </p:set>
                                    <p:animEffect transition="in" filter="fade">
                                      <p:cBhvr>
                                        <p:cTn id="28" dur="1000"/>
                                        <p:tgtEl>
                                          <p:spTgt spid="10247"/>
                                        </p:tgtEl>
                                      </p:cBhvr>
                                    </p:animEffect>
                                    <p:anim calcmode="lin" valueType="num">
                                      <p:cBhvr>
                                        <p:cTn id="29" dur="1000" fill="hold"/>
                                        <p:tgtEl>
                                          <p:spTgt spid="10247"/>
                                        </p:tgtEl>
                                        <p:attrNameLst>
                                          <p:attrName>ppt_x</p:attrName>
                                        </p:attrNameLst>
                                      </p:cBhvr>
                                      <p:tavLst>
                                        <p:tav tm="0">
                                          <p:val>
                                            <p:strVal val="#ppt_x"/>
                                          </p:val>
                                        </p:tav>
                                        <p:tav tm="100000">
                                          <p:val>
                                            <p:strVal val="#ppt_x"/>
                                          </p:val>
                                        </p:tav>
                                      </p:tavLst>
                                    </p:anim>
                                    <p:anim calcmode="lin" valueType="num">
                                      <p:cBhvr>
                                        <p:cTn id="30"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7" grpId="0" animBg="1"/>
      <p:bldP spid="102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0825" y="260350"/>
            <a:ext cx="3671888" cy="2076450"/>
          </a:xfrm>
          <a:prstGeom prst="rect">
            <a:avLst/>
          </a:prstGeom>
          <a:solidFill>
            <a:srgbClr val="CCE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sl-SI" altLang="en-US" sz="1600"/>
              <a:t>Iz naslednjih besed sestavi smiselne povedi!</a:t>
            </a:r>
          </a:p>
          <a:p>
            <a:pPr eaLnBrk="0" hangingPunct="0">
              <a:spcBef>
                <a:spcPts val="500"/>
              </a:spcBef>
              <a:spcAft>
                <a:spcPts val="500"/>
              </a:spcAft>
              <a:buFontTx/>
              <a:buChar char="•"/>
            </a:pPr>
            <a:r>
              <a:rPr lang="sl-SI" altLang="en-US" sz="1600"/>
              <a:t>REPUBLIKA</a:t>
            </a:r>
          </a:p>
          <a:p>
            <a:pPr eaLnBrk="0" hangingPunct="0">
              <a:spcBef>
                <a:spcPts val="500"/>
              </a:spcBef>
              <a:spcAft>
                <a:spcPts val="500"/>
              </a:spcAft>
              <a:buFontTx/>
              <a:buChar char="•"/>
            </a:pPr>
            <a:r>
              <a:rPr lang="sl-SI" altLang="en-US" sz="1600"/>
              <a:t>DEKLARACIJA</a:t>
            </a:r>
          </a:p>
          <a:p>
            <a:pPr eaLnBrk="0" hangingPunct="0">
              <a:spcBef>
                <a:spcPts val="500"/>
              </a:spcBef>
              <a:spcAft>
                <a:spcPts val="500"/>
              </a:spcAft>
              <a:buFontTx/>
              <a:buChar char="•"/>
            </a:pPr>
            <a:r>
              <a:rPr lang="sl-SI" altLang="en-US" sz="1600"/>
              <a:t>BOSTONSKA ČAJANKA</a:t>
            </a:r>
          </a:p>
          <a:p>
            <a:pPr eaLnBrk="0" hangingPunct="0">
              <a:spcBef>
                <a:spcPts val="500"/>
              </a:spcBef>
              <a:spcAft>
                <a:spcPts val="500"/>
              </a:spcAft>
              <a:buFontTx/>
              <a:buChar char="•"/>
            </a:pPr>
            <a:r>
              <a:rPr lang="sl-SI" altLang="en-US" sz="1600"/>
              <a:t>USTAVA</a:t>
            </a:r>
          </a:p>
        </p:txBody>
      </p:sp>
      <p:sp>
        <p:nvSpPr>
          <p:cNvPr id="5123" name="Text Box 3"/>
          <p:cNvSpPr txBox="1">
            <a:spLocks noChangeArrowheads="1"/>
          </p:cNvSpPr>
          <p:nvPr/>
        </p:nvSpPr>
        <p:spPr bwMode="auto">
          <a:xfrm>
            <a:off x="250825" y="2420938"/>
            <a:ext cx="3702050" cy="14605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ts val="500"/>
              </a:spcBef>
              <a:spcAft>
                <a:spcPts val="500"/>
              </a:spcAft>
            </a:pPr>
            <a:r>
              <a:rPr lang="sl-SI" altLang="en-US" sz="1600"/>
              <a:t>Naštej zasluge navedenih Američanov!</a:t>
            </a:r>
          </a:p>
          <a:p>
            <a:pPr eaLnBrk="0" hangingPunct="0">
              <a:spcBef>
                <a:spcPts val="500"/>
              </a:spcBef>
              <a:spcAft>
                <a:spcPts val="500"/>
              </a:spcAft>
            </a:pPr>
            <a:r>
              <a:rPr lang="sl-SI" altLang="en-US" sz="1600"/>
              <a:t>GEORGE WASHINGTON</a:t>
            </a:r>
          </a:p>
          <a:p>
            <a:pPr eaLnBrk="0" hangingPunct="0">
              <a:spcBef>
                <a:spcPts val="500"/>
              </a:spcBef>
              <a:spcAft>
                <a:spcPts val="500"/>
              </a:spcAft>
            </a:pPr>
            <a:r>
              <a:rPr lang="sl-SI" altLang="en-US" sz="1600"/>
              <a:t>BENJAMIN FRANKLIN</a:t>
            </a:r>
          </a:p>
          <a:p>
            <a:pPr eaLnBrk="0" hangingPunct="0">
              <a:spcBef>
                <a:spcPts val="500"/>
              </a:spcBef>
              <a:spcAft>
                <a:spcPts val="500"/>
              </a:spcAft>
            </a:pPr>
            <a:r>
              <a:rPr lang="sl-SI" altLang="en-US" sz="1600"/>
              <a:t>THOMAS JEFFERSON</a:t>
            </a:r>
          </a:p>
        </p:txBody>
      </p:sp>
      <p:sp>
        <p:nvSpPr>
          <p:cNvPr id="5124" name="Text Box 4"/>
          <p:cNvSpPr txBox="1">
            <a:spLocks noChangeArrowheads="1"/>
          </p:cNvSpPr>
          <p:nvPr/>
        </p:nvSpPr>
        <p:spPr bwMode="auto">
          <a:xfrm>
            <a:off x="4800600" y="152400"/>
            <a:ext cx="4191000" cy="4765675"/>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sl-SI" altLang="en-US" sz="1600"/>
              <a:t>GEORGE WASHINGTON </a:t>
            </a:r>
            <a:r>
              <a:rPr lang="sl-SI" altLang="en-US" sz="1600" i="1">
                <a:solidFill>
                  <a:srgbClr val="990000"/>
                </a:solidFill>
              </a:rPr>
              <a:t>Vojskovodja in državnik, ter vrhovni poveljnik v vojni za neodvisnost. On je vodil ustavodajno skupš</a:t>
            </a:r>
            <a:r>
              <a:rPr lang="sl-SI" altLang="en-US" sz="1600">
                <a:solidFill>
                  <a:srgbClr val="990000"/>
                </a:solidFill>
              </a:rPr>
              <a:t>č</a:t>
            </a:r>
            <a:r>
              <a:rPr lang="sl-SI" altLang="en-US" sz="1600" i="1">
                <a:solidFill>
                  <a:srgbClr val="990000"/>
                </a:solidFill>
              </a:rPr>
              <a:t>ino, leta 1789 bil izvoljen za 1. predsednika ZDA, ter leta 1792 bil ponovno izvoljen. Še tretji</a:t>
            </a:r>
            <a:r>
              <a:rPr lang="sl-SI" altLang="en-US" sz="1600">
                <a:solidFill>
                  <a:srgbClr val="990000"/>
                </a:solidFill>
              </a:rPr>
              <a:t>č </a:t>
            </a:r>
            <a:r>
              <a:rPr lang="sl-SI" altLang="en-US" sz="1600" i="1">
                <a:solidFill>
                  <a:srgbClr val="990000"/>
                </a:solidFill>
              </a:rPr>
              <a:t>so ga Ameri</a:t>
            </a:r>
            <a:r>
              <a:rPr lang="sl-SI" altLang="en-US" sz="1600">
                <a:solidFill>
                  <a:srgbClr val="990000"/>
                </a:solidFill>
              </a:rPr>
              <a:t>č</a:t>
            </a:r>
            <a:r>
              <a:rPr lang="sl-SI" altLang="en-US" sz="1600" i="1">
                <a:solidFill>
                  <a:srgbClr val="990000"/>
                </a:solidFill>
              </a:rPr>
              <a:t>ani želeli za predsednika, pa je tretji mandat zavrnil</a:t>
            </a:r>
            <a:r>
              <a:rPr lang="sl-SI" altLang="en-US" sz="1600" i="1"/>
              <a:t>.</a:t>
            </a:r>
            <a:endParaRPr lang="sl-SI" altLang="en-US" sz="1600"/>
          </a:p>
          <a:p>
            <a:pPr eaLnBrk="0" hangingPunct="0">
              <a:spcBef>
                <a:spcPts val="500"/>
              </a:spcBef>
              <a:spcAft>
                <a:spcPts val="500"/>
              </a:spcAft>
            </a:pPr>
            <a:r>
              <a:rPr lang="sl-SI" altLang="en-US" sz="1600"/>
              <a:t>THOMAS JEFFERSON </a:t>
            </a:r>
            <a:r>
              <a:rPr lang="sl-SI" altLang="en-US" sz="1600">
                <a:solidFill>
                  <a:srgbClr val="990000"/>
                </a:solidFill>
              </a:rPr>
              <a:t>napisal deklaracijo, </a:t>
            </a:r>
            <a:r>
              <a:rPr lang="sl-SI" altLang="en-US" sz="1600" i="1">
                <a:solidFill>
                  <a:srgbClr val="990000"/>
                </a:solidFill>
              </a:rPr>
              <a:t>je tudi ustanovitelj demokratske stranke</a:t>
            </a:r>
            <a:r>
              <a:rPr lang="sl-SI" altLang="en-US" sz="1600" i="1"/>
              <a:t>, </a:t>
            </a:r>
            <a:r>
              <a:rPr lang="sl-SI" altLang="en-US" sz="1600">
                <a:solidFill>
                  <a:srgbClr val="990000"/>
                </a:solidFill>
              </a:rPr>
              <a:t>3. predsednik, dal raziskati pot proti zahodu</a:t>
            </a:r>
            <a:endParaRPr lang="sl-SI" altLang="en-US" sz="1600"/>
          </a:p>
          <a:p>
            <a:pPr eaLnBrk="0" hangingPunct="0">
              <a:spcBef>
                <a:spcPts val="500"/>
              </a:spcBef>
              <a:spcAft>
                <a:spcPts val="500"/>
              </a:spcAft>
            </a:pPr>
            <a:r>
              <a:rPr lang="sl-SI" altLang="en-US" sz="1600"/>
              <a:t>BENJAMIN FRANKLIN</a:t>
            </a:r>
          </a:p>
          <a:p>
            <a:pPr eaLnBrk="0" hangingPunct="0">
              <a:spcBef>
                <a:spcPts val="500"/>
              </a:spcBef>
              <a:spcAft>
                <a:spcPts val="500"/>
              </a:spcAft>
            </a:pPr>
            <a:r>
              <a:rPr lang="sl-SI" altLang="en-US" sz="1600">
                <a:solidFill>
                  <a:srgbClr val="990000"/>
                </a:solidFill>
              </a:rPr>
              <a:t>Veleposlanik, diplomat v Franciji, izumitelj strelovoda, znanstvenik, publicist, filozof, sodeloval tudi pri Ustavi in Deklaraciji o neodvisnosti</a:t>
            </a:r>
          </a:p>
          <a:p>
            <a:pPr eaLnBrk="0" hangingPunct="0">
              <a:spcBef>
                <a:spcPts val="500"/>
              </a:spcBef>
              <a:spcAft>
                <a:spcPts val="500"/>
              </a:spcAft>
            </a:pPr>
            <a:r>
              <a:rPr lang="sl-SI" altLang="en-US" sz="1600"/>
              <a:t>"Vlaganje v znanje vedno vrača najvišje obresti"</a:t>
            </a:r>
            <a:endParaRPr lang="sl-SI" altLang="en-US" sz="2400">
              <a:latin typeface="Times New Roman" panose="02020603050405020304" pitchFamily="18" charset="0"/>
            </a:endParaRPr>
          </a:p>
        </p:txBody>
      </p:sp>
      <p:sp>
        <p:nvSpPr>
          <p:cNvPr id="5126" name="Text Box 6"/>
          <p:cNvSpPr txBox="1">
            <a:spLocks noChangeArrowheads="1"/>
          </p:cNvSpPr>
          <p:nvPr/>
        </p:nvSpPr>
        <p:spPr bwMode="auto">
          <a:xfrm>
            <a:off x="179388" y="5013325"/>
            <a:ext cx="8785225" cy="1603375"/>
          </a:xfrm>
          <a:prstGeom prst="rect">
            <a:avLst/>
          </a:prstGeom>
          <a:solidFill>
            <a:srgbClr val="FFFFF3"/>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63500" rIns="63500" bIns="63500">
            <a:spAutoFit/>
          </a:bodyPr>
          <a:lstStyle/>
          <a:p>
            <a:pPr eaLnBrk="0" hangingPunct="0"/>
            <a:r>
              <a:rPr lang="sl-SI" altLang="en-US" sz="1600"/>
              <a:t>Francija je prodala svoje ozemlje ZDA leta 1803. O prodaji se je tedaj v imenu Francije pogajal Napoleon, za ZDA je pero vzel v roke Thomas  Jefferson. Francozi so za ozemlje Lousiane, ki obsega današnje zvezne države Kansas, Montano, Iowo, Nebrasko, Severno in Južno Dakoto, Oklahomo in še nekaj drugih in je merilo 1,3 milijona m2, zahtevali 15 milijonov $. Jefferson si jih je moral sposoditi denar v Londonu. Napoleon naj bi ozemlje prodal, ker je potreboval denar za slavje ob svojem kronanju.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126"/>
                                        </p:tgtEl>
                                        <p:attrNameLst>
                                          <p:attrName>style.visibility</p:attrName>
                                        </p:attrNameLst>
                                      </p:cBhvr>
                                      <p:to>
                                        <p:strVal val="visible"/>
                                      </p:to>
                                    </p:set>
                                    <p:anim calcmode="lin" valueType="num">
                                      <p:cBhvr>
                                        <p:cTn id="22" dur="1000" fill="hold"/>
                                        <p:tgtEl>
                                          <p:spTgt spid="5126"/>
                                        </p:tgtEl>
                                        <p:attrNameLst>
                                          <p:attrName>ppt_w</p:attrName>
                                        </p:attrNameLst>
                                      </p:cBhvr>
                                      <p:tavLst>
                                        <p:tav tm="0">
                                          <p:val>
                                            <p:strVal val="#ppt_w*0.70"/>
                                          </p:val>
                                        </p:tav>
                                        <p:tav tm="100000">
                                          <p:val>
                                            <p:strVal val="#ppt_w"/>
                                          </p:val>
                                        </p:tav>
                                      </p:tavLst>
                                    </p:anim>
                                    <p:anim calcmode="lin" valueType="num">
                                      <p:cBhvr>
                                        <p:cTn id="23" dur="1000" fill="hold"/>
                                        <p:tgtEl>
                                          <p:spTgt spid="5126"/>
                                        </p:tgtEl>
                                        <p:attrNameLst>
                                          <p:attrName>ppt_h</p:attrName>
                                        </p:attrNameLst>
                                      </p:cBhvr>
                                      <p:tavLst>
                                        <p:tav tm="0">
                                          <p:val>
                                            <p:strVal val="#ppt_h"/>
                                          </p:val>
                                        </p:tav>
                                        <p:tav tm="100000">
                                          <p:val>
                                            <p:strVal val="#ppt_h"/>
                                          </p:val>
                                        </p:tav>
                                      </p:tavLst>
                                    </p:anim>
                                    <p:animEffect transition="in" filter="fade">
                                      <p:cBhvr>
                                        <p:cTn id="24"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23" grpId="0" animBg="1" autoUpdateAnimBg="0"/>
      <p:bldP spid="5124" grpId="0" animBg="1" autoUpdateAnimBg="0"/>
      <p:bldP spid="51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34925" y="260350"/>
            <a:ext cx="5400675" cy="3660775"/>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en-US" sz="1600"/>
              <a:t> Učb. Str. 69</a:t>
            </a:r>
          </a:p>
          <a:p>
            <a:r>
              <a:rPr lang="sl-SI" altLang="en-US" sz="1600" i="1">
                <a:solidFill>
                  <a:schemeClr val="accent2"/>
                </a:solidFill>
              </a:rPr>
              <a:t>»Vse ljudi je Stvarnik ustvaril enake in jim dal nekatere</a:t>
            </a:r>
          </a:p>
          <a:p>
            <a:r>
              <a:rPr lang="sl-SI" altLang="en-US" sz="1600" i="1">
                <a:solidFill>
                  <a:schemeClr val="accent2"/>
                </a:solidFill>
              </a:rPr>
              <a:t>neodpravljive pravice, med drugim zlasti pravico do</a:t>
            </a:r>
          </a:p>
          <a:p>
            <a:r>
              <a:rPr lang="sl-SI" altLang="en-US" sz="1600" i="1">
                <a:solidFill>
                  <a:schemeClr val="accent2"/>
                </a:solidFill>
              </a:rPr>
              <a:t>življenja, svobode in iskanja sreče. Vladavine so na svetu</a:t>
            </a:r>
          </a:p>
          <a:p>
            <a:r>
              <a:rPr lang="sl-SI" altLang="en-US" sz="1600" i="1">
                <a:solidFill>
                  <a:schemeClr val="accent2"/>
                </a:solidFill>
              </a:rPr>
              <a:t>zato, da bi zagotovile ljudem te pravice, in vsa upravičena</a:t>
            </a:r>
          </a:p>
          <a:p>
            <a:r>
              <a:rPr lang="sl-SI" altLang="en-US" sz="1600" i="1">
                <a:solidFill>
                  <a:schemeClr val="accent2"/>
                </a:solidFill>
              </a:rPr>
              <a:t>oblast jim izvira le iz soglasnosti tistih, katerim</a:t>
            </a:r>
          </a:p>
          <a:p>
            <a:r>
              <a:rPr lang="sl-SI" altLang="en-US" sz="1600" i="1">
                <a:solidFill>
                  <a:schemeClr val="accent2"/>
                </a:solidFill>
              </a:rPr>
              <a:t>vladajo. Če kakršnakoli oblika vladavine ugonablja te</a:t>
            </a:r>
          </a:p>
          <a:p>
            <a:r>
              <a:rPr lang="sl-SI" altLang="en-US" sz="1600" i="1">
                <a:solidFill>
                  <a:schemeClr val="accent2"/>
                </a:solidFill>
              </a:rPr>
              <a:t>cilje, ima ljudstvo pravico, da jo spremeni ali odpravi,</a:t>
            </a:r>
          </a:p>
          <a:p>
            <a:r>
              <a:rPr lang="sl-SI" altLang="en-US" sz="1600" i="1">
                <a:solidFill>
                  <a:schemeClr val="accent2"/>
                </a:solidFill>
              </a:rPr>
              <a:t>pravico, da si ustanovi novo vladavino in jo utemelji</a:t>
            </a:r>
          </a:p>
          <a:p>
            <a:r>
              <a:rPr lang="sl-SI" altLang="en-US" sz="1600" i="1">
                <a:solidFill>
                  <a:schemeClr val="accent2"/>
                </a:solidFill>
              </a:rPr>
              <a:t>s takimi načeli in ji uredi oblast v takšni obliki, da je</a:t>
            </a:r>
          </a:p>
          <a:p>
            <a:r>
              <a:rPr lang="sl-SI" altLang="en-US" sz="1600" i="1">
                <a:solidFill>
                  <a:schemeClr val="accent2"/>
                </a:solidFill>
              </a:rPr>
              <a:t>kar najbolj primerna za uveljavitev njega varnosti in</a:t>
            </a:r>
          </a:p>
          <a:p>
            <a:r>
              <a:rPr lang="sl-SI" altLang="en-US" sz="1600" i="1">
                <a:solidFill>
                  <a:schemeClr val="accent2"/>
                </a:solidFill>
              </a:rPr>
              <a:t>sreče«.  </a:t>
            </a:r>
            <a:r>
              <a:rPr lang="sl-SI" altLang="en-US" sz="1600"/>
              <a:t>(Deklaracija o neodvisnosti, 1776)</a:t>
            </a:r>
          </a:p>
          <a:p>
            <a:endParaRPr lang="sl-SI" altLang="en-US" sz="900"/>
          </a:p>
          <a:p>
            <a:pPr>
              <a:buFontTx/>
              <a:buChar char="•"/>
            </a:pPr>
            <a:r>
              <a:rPr lang="sl-SI" altLang="en-US" sz="1600" b="1"/>
              <a:t>Katere razsvetljenske ideje lahko najdeš v besedilu?</a:t>
            </a:r>
          </a:p>
          <a:p>
            <a:pPr>
              <a:buFontTx/>
              <a:buChar char="•"/>
            </a:pPr>
            <a:r>
              <a:rPr lang="sl-SI" altLang="en-US" sz="1600" b="1"/>
              <a:t>Kakšne pravice ima ljudstvo?</a:t>
            </a:r>
          </a:p>
        </p:txBody>
      </p:sp>
      <p:pic>
        <p:nvPicPr>
          <p:cNvPr id="11272" name="Picture 8" descr="In Affiliation with AllPoster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60350"/>
            <a:ext cx="3600450" cy="2711450"/>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9"/>
          <p:cNvSpPr>
            <a:spLocks noChangeArrowheads="1"/>
          </p:cNvSpPr>
          <p:nvPr/>
        </p:nvSpPr>
        <p:spPr bwMode="auto">
          <a:xfrm>
            <a:off x="5651500" y="3068638"/>
            <a:ext cx="3192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altLang="en-US" sz="1400"/>
              <a:t>Betsy Ross šivanje prve zastave ZDA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2971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4"/>
          <p:cNvSpPr txBox="1">
            <a:spLocks noChangeArrowheads="1"/>
          </p:cNvSpPr>
          <p:nvPr/>
        </p:nvSpPr>
        <p:spPr bwMode="auto">
          <a:xfrm>
            <a:off x="76200" y="152400"/>
            <a:ext cx="3657600" cy="903288"/>
          </a:xfrm>
          <a:prstGeom prst="rect">
            <a:avLst/>
          </a:prstGeom>
          <a:solidFill>
            <a:srgbClr val="FF7C80"/>
          </a:solidFill>
          <a:ln w="190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sl-SI" altLang="en-US">
                <a:latin typeface="Arial Narrow" panose="020B0606020202030204" pitchFamily="34" charset="0"/>
              </a:rPr>
              <a:t>Kako so razsvetljenske ideje vplivale na</a:t>
            </a:r>
            <a:r>
              <a:rPr lang="sl-SI" altLang="en-US" sz="1600">
                <a:latin typeface="Arial Narrow" panose="020B0606020202030204" pitchFamily="34" charset="0"/>
              </a:rPr>
              <a:t> </a:t>
            </a:r>
          </a:p>
          <a:p>
            <a:pPr algn="ctr" eaLnBrk="0" hangingPunct="0"/>
            <a:r>
              <a:rPr lang="sl-SI" altLang="en-US" sz="2000">
                <a:latin typeface="Arial Narrow" panose="020B0606020202030204" pitchFamily="34" charset="0"/>
              </a:rPr>
              <a:t>NASTANEK ZDA</a:t>
            </a:r>
          </a:p>
          <a:p>
            <a:pPr algn="ctr" eaLnBrk="0" hangingPunct="0"/>
            <a:r>
              <a:rPr lang="sl-SI" altLang="en-US" sz="1400" b="1">
                <a:latin typeface="Arial Narrow" panose="020B0606020202030204" pitchFamily="34" charset="0"/>
              </a:rPr>
              <a:t>U</a:t>
            </a:r>
            <a:r>
              <a:rPr lang="sl-SI" altLang="en-US" sz="1400">
                <a:latin typeface="Arial Narrow" panose="020B0606020202030204" pitchFamily="34" charset="0"/>
              </a:rPr>
              <a:t> STR 68- 69, </a:t>
            </a:r>
            <a:r>
              <a:rPr lang="sl-SI" altLang="en-US" sz="1400" b="1">
                <a:latin typeface="Arial Narrow" panose="020B0606020202030204" pitchFamily="34" charset="0"/>
              </a:rPr>
              <a:t>DZ </a:t>
            </a:r>
            <a:r>
              <a:rPr lang="sl-SI" altLang="en-US" sz="1400">
                <a:latin typeface="Arial Narrow" panose="020B0606020202030204" pitchFamily="34" charset="0"/>
              </a:rPr>
              <a:t>45-46</a:t>
            </a:r>
          </a:p>
        </p:txBody>
      </p:sp>
      <p:sp>
        <p:nvSpPr>
          <p:cNvPr id="7173" name="Text Box 5"/>
          <p:cNvSpPr txBox="1">
            <a:spLocks noChangeArrowheads="1"/>
          </p:cNvSpPr>
          <p:nvPr/>
        </p:nvSpPr>
        <p:spPr bwMode="auto">
          <a:xfrm>
            <a:off x="152400" y="2438400"/>
            <a:ext cx="2590800" cy="2147888"/>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sl-SI" altLang="en-US">
                <a:solidFill>
                  <a:srgbClr val="990000"/>
                </a:solidFill>
                <a:latin typeface="Arial Narrow" panose="020B0606020202030204" pitchFamily="34" charset="0"/>
              </a:rPr>
              <a:t>ANGLEŽI,</a:t>
            </a:r>
          </a:p>
          <a:p>
            <a:pPr eaLnBrk="0" hangingPunct="0"/>
            <a:r>
              <a:rPr lang="sl-SI" altLang="en-US">
                <a:solidFill>
                  <a:srgbClr val="990000"/>
                </a:solidFill>
                <a:latin typeface="Arial Narrow" panose="020B0606020202030204" pitchFamily="34" charset="0"/>
              </a:rPr>
              <a:t>FRANCOZI,</a:t>
            </a:r>
          </a:p>
          <a:p>
            <a:pPr eaLnBrk="0" hangingPunct="0"/>
            <a:r>
              <a:rPr lang="sl-SI" altLang="en-US">
                <a:solidFill>
                  <a:srgbClr val="990000"/>
                </a:solidFill>
                <a:latin typeface="Arial Narrow" panose="020B0606020202030204" pitchFamily="34" charset="0"/>
              </a:rPr>
              <a:t>NIZOZEMCI ...</a:t>
            </a:r>
            <a:r>
              <a:rPr lang="sl-SI" altLang="en-US" sz="1600">
                <a:latin typeface="Arial Narrow" panose="020B0606020202030204" pitchFamily="34" charset="0"/>
              </a:rPr>
              <a:t> _________________________</a:t>
            </a:r>
          </a:p>
          <a:p>
            <a:pPr eaLnBrk="0" hangingPunct="0"/>
            <a:r>
              <a:rPr lang="sl-SI" altLang="en-US" sz="1600">
                <a:latin typeface="Arial Narrow" panose="020B0606020202030204" pitchFamily="34" charset="0"/>
              </a:rPr>
              <a:t>_________________________</a:t>
            </a:r>
          </a:p>
          <a:p>
            <a:pPr eaLnBrk="0" hangingPunct="0"/>
            <a:r>
              <a:rPr lang="sl-SI" altLang="en-US" sz="1600">
                <a:latin typeface="Arial Narrow" panose="020B0606020202030204" pitchFamily="34" charset="0"/>
              </a:rPr>
              <a:t>_________________________</a:t>
            </a:r>
          </a:p>
          <a:p>
            <a:pPr eaLnBrk="0" hangingPunct="0"/>
            <a:r>
              <a:rPr lang="sl-SI" altLang="en-US" sz="1600">
                <a:latin typeface="Arial Narrow" panose="020B0606020202030204" pitchFamily="34" charset="0"/>
              </a:rPr>
              <a:t>_________________________</a:t>
            </a:r>
          </a:p>
          <a:p>
            <a:pPr eaLnBrk="0" hangingPunct="0"/>
            <a:r>
              <a:rPr lang="sl-SI" altLang="en-US" sz="1600">
                <a:latin typeface="Arial Narrow" panose="020B0606020202030204" pitchFamily="34" charset="0"/>
              </a:rPr>
              <a:t>_________________________</a:t>
            </a:r>
          </a:p>
        </p:txBody>
      </p:sp>
      <p:sp>
        <p:nvSpPr>
          <p:cNvPr id="7174" name="Text Box 6"/>
          <p:cNvSpPr txBox="1">
            <a:spLocks noChangeArrowheads="1"/>
          </p:cNvSpPr>
          <p:nvPr/>
        </p:nvSpPr>
        <p:spPr bwMode="auto">
          <a:xfrm>
            <a:off x="152400" y="4724400"/>
            <a:ext cx="5257800" cy="1444625"/>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sl-SI" altLang="en-US" sz="1600">
                <a:latin typeface="Arial Narrow" panose="020B0606020202030204" pitchFamily="34" charset="0"/>
              </a:rPr>
              <a:t>Deklaracija o neodvisnosti in vojna</a:t>
            </a:r>
          </a:p>
          <a:p>
            <a:pPr eaLnBrk="0" hangingPunct="0"/>
            <a:r>
              <a:rPr lang="sl-SI" altLang="en-US" sz="1600">
                <a:latin typeface="Arial Narrow" panose="020B0606020202030204" pitchFamily="34" charset="0"/>
              </a:rPr>
              <a:t> </a:t>
            </a:r>
            <a:r>
              <a:rPr lang="sl-SI" altLang="en-US">
                <a:solidFill>
                  <a:srgbClr val="990000"/>
                </a:solidFill>
                <a:latin typeface="Arial Narrow" panose="020B0606020202030204" pitchFamily="34" charset="0"/>
              </a:rPr>
              <a:t>4. julija 1774</a:t>
            </a:r>
          </a:p>
          <a:p>
            <a:pPr eaLnBrk="0" hangingPunct="0"/>
            <a:r>
              <a:rPr lang="sl-SI" altLang="en-US">
                <a:solidFill>
                  <a:srgbClr val="990000"/>
                </a:solidFill>
                <a:latin typeface="Arial Narrow" panose="020B0606020202030204" pitchFamily="34" charset="0"/>
              </a:rPr>
              <a:t>kolonije razglasijo neodvisnost</a:t>
            </a:r>
          </a:p>
          <a:p>
            <a:pPr eaLnBrk="0" hangingPunct="0"/>
            <a:r>
              <a:rPr lang="sl-SI" altLang="en-US">
                <a:solidFill>
                  <a:srgbClr val="990000"/>
                </a:solidFill>
                <a:latin typeface="Arial Narrow" panose="020B0606020202030204" pitchFamily="34" charset="0"/>
              </a:rPr>
              <a:t>zapisane razsvetljenske ideje</a:t>
            </a:r>
          </a:p>
          <a:p>
            <a:pPr eaLnBrk="0" hangingPunct="0"/>
            <a:r>
              <a:rPr lang="sl-SI" altLang="en-US" sz="1600">
                <a:solidFill>
                  <a:srgbClr val="FF3300"/>
                </a:solidFill>
                <a:latin typeface="Arial Narrow" panose="020B0606020202030204" pitchFamily="34" charset="0"/>
              </a:rPr>
              <a:t>med kom</a:t>
            </a:r>
            <a:r>
              <a:rPr lang="sl-SI" altLang="en-US" sz="1600">
                <a:latin typeface="Arial Narrow" panose="020B0606020202030204" pitchFamily="34" charset="0"/>
              </a:rPr>
              <a:t> </a:t>
            </a:r>
            <a:r>
              <a:rPr lang="sl-SI" altLang="en-US">
                <a:solidFill>
                  <a:srgbClr val="990000"/>
                </a:solidFill>
                <a:latin typeface="Arial Narrow" panose="020B0606020202030204" pitchFamily="34" charset="0"/>
              </a:rPr>
              <a:t>spopad med kolonisti in Veliko Britanijo</a:t>
            </a:r>
            <a:endParaRPr lang="sl-SI" altLang="en-US" sz="1600">
              <a:latin typeface="Arial Narrow" panose="020B0606020202030204" pitchFamily="34" charset="0"/>
            </a:endParaRPr>
          </a:p>
        </p:txBody>
      </p:sp>
      <p:sp>
        <p:nvSpPr>
          <p:cNvPr id="7175" name="Text Box 7"/>
          <p:cNvSpPr txBox="1">
            <a:spLocks noChangeArrowheads="1"/>
          </p:cNvSpPr>
          <p:nvPr/>
        </p:nvSpPr>
        <p:spPr bwMode="auto">
          <a:xfrm>
            <a:off x="3048000" y="2514600"/>
            <a:ext cx="2819400" cy="1843088"/>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sl-SI" altLang="en-US">
                <a:solidFill>
                  <a:srgbClr val="990000"/>
                </a:solidFill>
                <a:latin typeface="Arial Narrow" panose="020B0606020202030204" pitchFamily="34" charset="0"/>
              </a:rPr>
              <a:t>PREVISOKI DAVKI</a:t>
            </a:r>
            <a:r>
              <a:rPr lang="sl-SI" altLang="en-US" sz="1600">
                <a:latin typeface="Arial Narrow" panose="020B0606020202030204" pitchFamily="34" charset="0"/>
              </a:rPr>
              <a:t> __________________________</a:t>
            </a:r>
          </a:p>
          <a:p>
            <a:pPr algn="ctr" eaLnBrk="0" hangingPunct="0"/>
            <a:r>
              <a:rPr lang="sl-SI" altLang="en-US" sz="1600">
                <a:latin typeface="Arial Narrow" panose="020B0606020202030204" pitchFamily="34" charset="0"/>
              </a:rPr>
              <a:t>__________________________</a:t>
            </a:r>
          </a:p>
          <a:p>
            <a:pPr algn="ctr" eaLnBrk="0" hangingPunct="0"/>
            <a:r>
              <a:rPr lang="sl-SI" altLang="en-US" sz="1600">
                <a:latin typeface="Arial Narrow" panose="020B0606020202030204" pitchFamily="34" charset="0"/>
              </a:rPr>
              <a:t>__________________________</a:t>
            </a:r>
          </a:p>
          <a:p>
            <a:pPr algn="ctr" eaLnBrk="0" hangingPunct="0"/>
            <a:r>
              <a:rPr lang="sl-SI" altLang="en-US" sz="1600">
                <a:latin typeface="Arial Narrow" panose="020B0606020202030204" pitchFamily="34" charset="0"/>
              </a:rPr>
              <a:t>__________________________</a:t>
            </a:r>
          </a:p>
          <a:p>
            <a:pPr eaLnBrk="0" hangingPunct="0"/>
            <a:r>
              <a:rPr lang="sl-SI" altLang="en-US" sz="1600">
                <a:latin typeface="Arial Narrow" panose="020B0606020202030204" pitchFamily="34" charset="0"/>
              </a:rPr>
              <a:t>___________________________</a:t>
            </a:r>
          </a:p>
          <a:p>
            <a:pPr eaLnBrk="0" hangingPunct="0"/>
            <a:r>
              <a:rPr lang="sl-SI" altLang="en-US" sz="1600">
                <a:solidFill>
                  <a:srgbClr val="FF3300"/>
                </a:solidFill>
                <a:latin typeface="Arial Narrow" panose="020B0606020202030204" pitchFamily="34" charset="0"/>
              </a:rPr>
              <a:t>kdaj?</a:t>
            </a:r>
            <a:r>
              <a:rPr lang="sl-SI" altLang="en-US" sz="1600">
                <a:latin typeface="Arial Narrow" panose="020B0606020202030204" pitchFamily="34" charset="0"/>
              </a:rPr>
              <a:t>_______________________</a:t>
            </a:r>
          </a:p>
        </p:txBody>
      </p:sp>
      <p:sp>
        <p:nvSpPr>
          <p:cNvPr id="7176" name="Text Box 8"/>
          <p:cNvSpPr txBox="1">
            <a:spLocks noChangeArrowheads="1"/>
          </p:cNvSpPr>
          <p:nvPr/>
        </p:nvSpPr>
        <p:spPr bwMode="auto">
          <a:xfrm>
            <a:off x="6553200" y="838200"/>
            <a:ext cx="2438400" cy="1658938"/>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sl-SI" altLang="en-US">
                <a:solidFill>
                  <a:srgbClr val="990000"/>
                </a:solidFill>
                <a:latin typeface="Arial Narrow" panose="020B0606020202030204" pitchFamily="34" charset="0"/>
              </a:rPr>
              <a:t>leta 1772 -</a:t>
            </a:r>
          </a:p>
          <a:p>
            <a:pPr eaLnBrk="0" hangingPunct="0"/>
            <a:r>
              <a:rPr lang="sl-SI" altLang="en-US">
                <a:solidFill>
                  <a:srgbClr val="990000"/>
                </a:solidFill>
                <a:latin typeface="Arial Narrow" panose="020B0606020202030204" pitchFamily="34" charset="0"/>
              </a:rPr>
              <a:t>začetek ameriške</a:t>
            </a:r>
          </a:p>
          <a:p>
            <a:pPr eaLnBrk="0" hangingPunct="0"/>
            <a:r>
              <a:rPr lang="sl-SI" altLang="en-US">
                <a:solidFill>
                  <a:srgbClr val="990000"/>
                </a:solidFill>
                <a:latin typeface="Arial Narrow" panose="020B0606020202030204" pitchFamily="34" charset="0"/>
              </a:rPr>
              <a:t>revolucije</a:t>
            </a:r>
            <a:endParaRPr lang="sl-SI" altLang="en-US" sz="1600">
              <a:latin typeface="Arial Narrow" panose="020B0606020202030204" pitchFamily="34" charset="0"/>
            </a:endParaRPr>
          </a:p>
          <a:p>
            <a:pPr algn="ctr" eaLnBrk="0" hangingPunct="0"/>
            <a:r>
              <a:rPr lang="sl-SI" altLang="en-US" sz="1600">
                <a:latin typeface="Arial Narrow" panose="020B0606020202030204" pitchFamily="34" charset="0"/>
              </a:rPr>
              <a:t>________________________________________________</a:t>
            </a:r>
          </a:p>
          <a:p>
            <a:pPr algn="ctr" eaLnBrk="0" hangingPunct="0"/>
            <a:r>
              <a:rPr lang="sl-SI" altLang="en-US" sz="1600">
                <a:latin typeface="Arial Narrow" panose="020B0606020202030204" pitchFamily="34" charset="0"/>
              </a:rPr>
              <a:t>________________________</a:t>
            </a:r>
          </a:p>
        </p:txBody>
      </p:sp>
      <p:sp>
        <p:nvSpPr>
          <p:cNvPr id="7177" name="Text Box 9"/>
          <p:cNvSpPr txBox="1">
            <a:spLocks noChangeArrowheads="1"/>
          </p:cNvSpPr>
          <p:nvPr/>
        </p:nvSpPr>
        <p:spPr bwMode="auto">
          <a:xfrm>
            <a:off x="6248400" y="2590800"/>
            <a:ext cx="2743200" cy="3644900"/>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sl-SI" altLang="en-US" sz="1600">
                <a:latin typeface="Arial Narrow" panose="020B0606020202030204" pitchFamily="34" charset="0"/>
              </a:rPr>
              <a:t>Delitev oblasti </a:t>
            </a:r>
          </a:p>
          <a:p>
            <a:pPr eaLnBrk="0" hangingPunct="0"/>
            <a:r>
              <a:rPr lang="sl-SI" altLang="en-US">
                <a:solidFill>
                  <a:srgbClr val="990000"/>
                </a:solidFill>
                <a:latin typeface="Arial Narrow" panose="020B0606020202030204" pitchFamily="34" charset="0"/>
              </a:rPr>
              <a:t>zakonodajna,</a:t>
            </a:r>
          </a:p>
          <a:p>
            <a:pPr eaLnBrk="0" hangingPunct="0"/>
            <a:r>
              <a:rPr lang="sl-SI" altLang="en-US">
                <a:solidFill>
                  <a:srgbClr val="990000"/>
                </a:solidFill>
                <a:latin typeface="Arial Narrow" panose="020B0606020202030204" pitchFamily="34" charset="0"/>
              </a:rPr>
              <a:t>izvršilna,</a:t>
            </a:r>
          </a:p>
          <a:p>
            <a:pPr eaLnBrk="0" hangingPunct="0"/>
            <a:r>
              <a:rPr lang="sl-SI" altLang="en-US">
                <a:solidFill>
                  <a:srgbClr val="990000"/>
                </a:solidFill>
                <a:latin typeface="Arial Narrow" panose="020B0606020202030204" pitchFamily="34" charset="0"/>
              </a:rPr>
              <a:t>sodna</a:t>
            </a:r>
          </a:p>
          <a:p>
            <a:pPr eaLnBrk="0" hangingPunct="0"/>
            <a:r>
              <a:rPr lang="sl-SI" altLang="en-US" sz="1600">
                <a:solidFill>
                  <a:srgbClr val="FF3300"/>
                </a:solidFill>
                <a:latin typeface="Arial Narrow" panose="020B0606020202030204" pitchFamily="34" charset="0"/>
              </a:rPr>
              <a:t>Ustava</a:t>
            </a:r>
            <a:r>
              <a:rPr lang="sl-SI" altLang="en-US" sz="1600">
                <a:latin typeface="Arial Narrow" panose="020B0606020202030204" pitchFamily="34" charset="0"/>
              </a:rPr>
              <a:t> _____________________ ______________________________________________________</a:t>
            </a:r>
            <a:endParaRPr lang="sl-SI" altLang="en-US" sz="1600">
              <a:solidFill>
                <a:srgbClr val="FF3300"/>
              </a:solidFill>
              <a:latin typeface="Arial Narrow" panose="020B0606020202030204" pitchFamily="34" charset="0"/>
            </a:endParaRPr>
          </a:p>
          <a:p>
            <a:pPr eaLnBrk="0" hangingPunct="0"/>
            <a:r>
              <a:rPr lang="sl-SI" altLang="en-US" sz="1600">
                <a:solidFill>
                  <a:srgbClr val="FF3300"/>
                </a:solidFill>
                <a:latin typeface="Arial Narrow" panose="020B0606020202030204" pitchFamily="34" charset="0"/>
              </a:rPr>
              <a:t>Določila</a:t>
            </a:r>
            <a:r>
              <a:rPr lang="sl-SI" altLang="en-US" sz="1600">
                <a:latin typeface="Arial Narrow" panose="020B0606020202030204" pitchFamily="34" charset="0"/>
              </a:rPr>
              <a:t>________________________________________________</a:t>
            </a:r>
          </a:p>
          <a:p>
            <a:pPr eaLnBrk="0" hangingPunct="0"/>
            <a:r>
              <a:rPr lang="sl-SI" altLang="en-US" sz="1600">
                <a:latin typeface="Arial Narrow" panose="020B0606020202030204" pitchFamily="34" charset="0"/>
              </a:rPr>
              <a:t>___________________________</a:t>
            </a:r>
          </a:p>
          <a:p>
            <a:pPr eaLnBrk="0" hangingPunct="0"/>
            <a:r>
              <a:rPr lang="sl-SI" altLang="en-US" sz="1600">
                <a:solidFill>
                  <a:srgbClr val="FF3300"/>
                </a:solidFill>
                <a:latin typeface="Arial Narrow" panose="020B0606020202030204" pitchFamily="34" charset="0"/>
              </a:rPr>
              <a:t>Pomen, oblika oblasti</a:t>
            </a:r>
            <a:r>
              <a:rPr lang="sl-SI" altLang="en-US" sz="1600">
                <a:latin typeface="Arial Narrow" panose="020B0606020202030204" pitchFamily="34" charset="0"/>
              </a:rPr>
              <a:t> ___________________________</a:t>
            </a:r>
          </a:p>
          <a:p>
            <a:pPr eaLnBrk="0" hangingPunct="0"/>
            <a:r>
              <a:rPr lang="sl-SI" altLang="en-US" sz="1600">
                <a:latin typeface="Arial Narrow" panose="020B0606020202030204" pitchFamily="34" charset="0"/>
              </a:rPr>
              <a:t>Prvi predsednik </a:t>
            </a:r>
          </a:p>
          <a:p>
            <a:pPr eaLnBrk="0" hangingPunct="0"/>
            <a:r>
              <a:rPr lang="sl-SI" altLang="en-US">
                <a:solidFill>
                  <a:srgbClr val="990000"/>
                </a:solidFill>
                <a:latin typeface="Arial Narrow" panose="020B0606020202030204" pitchFamily="34" charset="0"/>
              </a:rPr>
              <a:t>George Washington</a:t>
            </a:r>
            <a:endParaRPr lang="sl-SI" altLang="en-US" sz="1600">
              <a:latin typeface="Arial Narrow" panose="020B0606020202030204" pitchFamily="34" charset="0"/>
            </a:endParaRPr>
          </a:p>
        </p:txBody>
      </p:sp>
      <p:sp>
        <p:nvSpPr>
          <p:cNvPr id="7178" name="AutoShape 10"/>
          <p:cNvSpPr>
            <a:spLocks noChangeArrowheads="1"/>
          </p:cNvSpPr>
          <p:nvPr/>
        </p:nvSpPr>
        <p:spPr bwMode="auto">
          <a:xfrm rot="-5400000" flipH="1" flipV="1">
            <a:off x="2857500" y="1409700"/>
            <a:ext cx="1066800" cy="381000"/>
          </a:xfrm>
          <a:custGeom>
            <a:avLst/>
            <a:gdLst>
              <a:gd name="G0" fmla="+- 17478 0 0"/>
              <a:gd name="G1" fmla="+- 5400 0 0"/>
              <a:gd name="G2" fmla="+- 21600 0 5400"/>
              <a:gd name="G3" fmla="+- 10800 0 5400"/>
              <a:gd name="G4" fmla="+- 21600 0 17478"/>
              <a:gd name="G5" fmla="*/ G4 G3 10800"/>
              <a:gd name="G6" fmla="+- 21600 0 G5"/>
              <a:gd name="T0" fmla="*/ 17478 w 21600"/>
              <a:gd name="T1" fmla="*/ 0 h 21600"/>
              <a:gd name="T2" fmla="*/ 0 w 21600"/>
              <a:gd name="T3" fmla="*/ 10800 h 21600"/>
              <a:gd name="T4" fmla="*/ 1747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478" y="0"/>
                </a:moveTo>
                <a:lnTo>
                  <a:pt x="17478" y="5400"/>
                </a:lnTo>
                <a:lnTo>
                  <a:pt x="3375" y="5400"/>
                </a:lnTo>
                <a:lnTo>
                  <a:pt x="3375" y="16200"/>
                </a:lnTo>
                <a:lnTo>
                  <a:pt x="17478" y="16200"/>
                </a:lnTo>
                <a:lnTo>
                  <a:pt x="17478"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endParaRPr lang="en-US" altLang="en-US" sz="2400">
              <a:solidFill>
                <a:srgbClr val="FF3300"/>
              </a:solidFill>
              <a:latin typeface="Arial Narrow" panose="020B0606020202030204" pitchFamily="34" charset="0"/>
            </a:endParaRPr>
          </a:p>
        </p:txBody>
      </p:sp>
      <p:sp>
        <p:nvSpPr>
          <p:cNvPr id="7179" name="AutoShape 11"/>
          <p:cNvSpPr>
            <a:spLocks noChangeArrowheads="1"/>
          </p:cNvSpPr>
          <p:nvPr/>
        </p:nvSpPr>
        <p:spPr bwMode="auto">
          <a:xfrm rot="-5400000" flipH="1" flipV="1">
            <a:off x="4610100" y="4305300"/>
            <a:ext cx="762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endParaRPr lang="en-US" altLang="en-US" sz="2400">
              <a:solidFill>
                <a:srgbClr val="FF3300"/>
              </a:solidFill>
              <a:latin typeface="Arial Narrow" panose="020B0606020202030204" pitchFamily="34" charset="0"/>
            </a:endParaRPr>
          </a:p>
        </p:txBody>
      </p:sp>
      <p:sp>
        <p:nvSpPr>
          <p:cNvPr id="7180" name="AutoShape 12"/>
          <p:cNvSpPr>
            <a:spLocks noChangeArrowheads="1"/>
          </p:cNvSpPr>
          <p:nvPr/>
        </p:nvSpPr>
        <p:spPr bwMode="auto">
          <a:xfrm>
            <a:off x="5410200" y="2362200"/>
            <a:ext cx="914400" cy="457200"/>
          </a:xfrm>
          <a:custGeom>
            <a:avLst/>
            <a:gdLst>
              <a:gd name="G0" fmla="+- 16200 0 0"/>
              <a:gd name="G1" fmla="+- 5850 0 0"/>
              <a:gd name="G2" fmla="+- 21600 0 5850"/>
              <a:gd name="G3" fmla="+- 10800 0 585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850"/>
                </a:lnTo>
                <a:lnTo>
                  <a:pt x="3375" y="5850"/>
                </a:lnTo>
                <a:lnTo>
                  <a:pt x="3375" y="15750"/>
                </a:lnTo>
                <a:lnTo>
                  <a:pt x="16200" y="15750"/>
                </a:lnTo>
                <a:lnTo>
                  <a:pt x="16200" y="21600"/>
                </a:lnTo>
                <a:lnTo>
                  <a:pt x="21600" y="10800"/>
                </a:lnTo>
                <a:close/>
              </a:path>
              <a:path w="21600" h="21600">
                <a:moveTo>
                  <a:pt x="1350" y="5850"/>
                </a:moveTo>
                <a:lnTo>
                  <a:pt x="1350" y="15750"/>
                </a:lnTo>
                <a:lnTo>
                  <a:pt x="2700" y="15750"/>
                </a:lnTo>
                <a:lnTo>
                  <a:pt x="2700" y="5850"/>
                </a:lnTo>
                <a:close/>
              </a:path>
              <a:path w="21600" h="21600">
                <a:moveTo>
                  <a:pt x="0" y="5850"/>
                </a:moveTo>
                <a:lnTo>
                  <a:pt x="0" y="15750"/>
                </a:lnTo>
                <a:lnTo>
                  <a:pt x="675" y="15750"/>
                </a:lnTo>
                <a:lnTo>
                  <a:pt x="675" y="585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solidFill>
                <a:srgbClr val="FF3300"/>
              </a:solidFill>
              <a:latin typeface="Arial Narrow" panose="020B0606020202030204" pitchFamily="34" charset="0"/>
            </a:endParaRPr>
          </a:p>
        </p:txBody>
      </p:sp>
      <p:sp>
        <p:nvSpPr>
          <p:cNvPr id="7181" name="Rectangle 13"/>
          <p:cNvSpPr>
            <a:spLocks noChangeArrowheads="1"/>
          </p:cNvSpPr>
          <p:nvPr/>
        </p:nvSpPr>
        <p:spPr bwMode="auto">
          <a:xfrm>
            <a:off x="3048000" y="2133600"/>
            <a:ext cx="1203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sl-SI" altLang="en-US" sz="1600">
                <a:latin typeface="Arial Narrow" panose="020B0606020202030204" pitchFamily="34" charset="0"/>
              </a:rPr>
              <a:t>Vzrok za spor</a:t>
            </a:r>
          </a:p>
        </p:txBody>
      </p:sp>
      <p:sp>
        <p:nvSpPr>
          <p:cNvPr id="7182" name="Rectangle 14"/>
          <p:cNvSpPr>
            <a:spLocks noChangeArrowheads="1"/>
          </p:cNvSpPr>
          <p:nvPr/>
        </p:nvSpPr>
        <p:spPr bwMode="auto">
          <a:xfrm>
            <a:off x="152400" y="2057400"/>
            <a:ext cx="1255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sl-SI" altLang="en-US" sz="1600">
                <a:latin typeface="Arial Narrow" panose="020B0606020202030204" pitchFamily="34" charset="0"/>
              </a:rPr>
              <a:t>Prvi naseljenci</a:t>
            </a:r>
          </a:p>
        </p:txBody>
      </p:sp>
      <p:sp>
        <p:nvSpPr>
          <p:cNvPr id="7183" name="Rectangle 15"/>
          <p:cNvSpPr>
            <a:spLocks noChangeArrowheads="1"/>
          </p:cNvSpPr>
          <p:nvPr/>
        </p:nvSpPr>
        <p:spPr bwMode="auto">
          <a:xfrm>
            <a:off x="7162800" y="482600"/>
            <a:ext cx="1581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sl-SI" altLang="en-US" sz="1600">
                <a:latin typeface="Arial Narrow" panose="020B0606020202030204" pitchFamily="34" charset="0"/>
              </a:rPr>
              <a:t>Bostonska čajanka</a:t>
            </a:r>
          </a:p>
        </p:txBody>
      </p:sp>
      <p:sp>
        <p:nvSpPr>
          <p:cNvPr id="7184" name="AutoShape 16"/>
          <p:cNvSpPr>
            <a:spLocks noChangeArrowheads="1"/>
          </p:cNvSpPr>
          <p:nvPr/>
        </p:nvSpPr>
        <p:spPr bwMode="auto">
          <a:xfrm flipH="1">
            <a:off x="1676400" y="2057400"/>
            <a:ext cx="9144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solidFill>
                <a:srgbClr val="FF3300"/>
              </a:solidFill>
              <a:latin typeface="Arial Narrow" panose="020B0606020202030204" pitchFamily="34" charset="0"/>
            </a:endParaRPr>
          </a:p>
        </p:txBody>
      </p:sp>
      <p:sp>
        <p:nvSpPr>
          <p:cNvPr id="7185" name="AutoShape 17"/>
          <p:cNvSpPr>
            <a:spLocks noChangeArrowheads="1"/>
          </p:cNvSpPr>
          <p:nvPr/>
        </p:nvSpPr>
        <p:spPr bwMode="auto">
          <a:xfrm rot="-10800000" flipH="1" flipV="1">
            <a:off x="5410200" y="4800600"/>
            <a:ext cx="9144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solidFill>
                <a:srgbClr val="FF3300"/>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1209</Words>
  <Application>Microsoft Office PowerPoint</Application>
  <PresentationFormat>Diaprojekcija na zaslonu (4:3)</PresentationFormat>
  <Paragraphs>127</Paragraphs>
  <Slides>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Times New Roman</vt:lpstr>
      <vt:lpstr>Arial Narrow</vt:lpstr>
      <vt:lpstr>Privzeti načrt</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Ministerstvo za Šolstvo</dc:creator>
  <cp:lastModifiedBy>Marjetka Novak</cp:lastModifiedBy>
  <cp:revision>11</cp:revision>
  <dcterms:created xsi:type="dcterms:W3CDTF">2010-07-22T06:31:53Z</dcterms:created>
  <dcterms:modified xsi:type="dcterms:W3CDTF">2020-03-15T19:28:17Z</dcterms:modified>
</cp:coreProperties>
</file>