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0" r:id="rId5"/>
    <p:sldId id="266" r:id="rId6"/>
    <p:sldId id="267" r:id="rId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FFBD"/>
    <a:srgbClr val="CC3300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2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98567-DBC6-490C-B117-E0335576BE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040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4CD4-44BC-4DC5-84BE-21F9F57A3C0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591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710C-7E6C-4ADA-8113-8DA1FF7EE2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647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9133-E422-4C67-AB51-8F92690EC31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831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0A3D-01E2-46C7-AD60-64611AD5ADE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04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1492-9A3A-4E21-8E0B-2D31B0FF50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05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F58A-24A9-4C17-A8BC-A518CE5CA5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613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2B5B-5E45-4075-8F8B-96ECB5DB430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671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0B61-4F9F-41EB-9905-9C734CD0B42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943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9F4A-B7BB-452A-BFA5-F8FA0DA96FB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269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EA00-25BD-44BD-A75B-122FA46FE86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172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89749A-6001-4F1C-B713-924C9E29886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AhX0ldTZvYM&amp;feature=relat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TBlgew1G7L0&amp;feature=relat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539750" y="207963"/>
            <a:ext cx="7993063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solidFill>
                  <a:srgbClr val="FFFF00"/>
                </a:solidFill>
              </a:rPr>
              <a:t>KAKŠNO JE BILO</a:t>
            </a:r>
            <a:r>
              <a:rPr lang="sl-SI" altLang="sl-SI" sz="2400">
                <a:solidFill>
                  <a:srgbClr val="FFFF00"/>
                </a:solidFill>
              </a:rPr>
              <a:t> </a:t>
            </a:r>
            <a:r>
              <a:rPr lang="sl-SI" altLang="sl-SI" sz="2400" b="1">
                <a:solidFill>
                  <a:srgbClr val="FFFF00"/>
                </a:solidFill>
              </a:rPr>
              <a:t>ŽIVLJENJE PLEMIČEV IN KMETOV</a:t>
            </a:r>
            <a:r>
              <a:rPr lang="sl-SI" altLang="sl-SI" sz="2000" b="1">
                <a:solidFill>
                  <a:srgbClr val="FFFF00"/>
                </a:solidFill>
              </a:rPr>
              <a:t> </a:t>
            </a:r>
            <a:r>
              <a:rPr lang="sl-SI" altLang="sl-SI" sz="1600">
                <a:solidFill>
                  <a:srgbClr val="FFFF00"/>
                </a:solidFill>
              </a:rPr>
              <a:t>Učb. str. 95</a:t>
            </a:r>
            <a:r>
              <a:rPr lang="sl-SI" altLang="sl-SI" sz="20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051" name="Picture 6" descr="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25538"/>
            <a:ext cx="42037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Medieval Clothing - 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7385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268538" y="6308725"/>
            <a:ext cx="432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Oglej si sliki.  Kaj opaziš? Navedi razlike!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idieval-b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92150"/>
            <a:ext cx="27003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250825" y="246063"/>
            <a:ext cx="38163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0000FF"/>
                </a:solidFill>
              </a:rPr>
              <a:t>Kakšno je bilo življenje plemičev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492500" y="2133600"/>
            <a:ext cx="1524000" cy="1320800"/>
          </a:xfrm>
          <a:prstGeom prst="rect">
            <a:avLst/>
          </a:prstGeom>
          <a:solidFill>
            <a:srgbClr val="FFFF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CC3300"/>
                </a:solidFill>
              </a:rPr>
              <a:t>bojevanje </a:t>
            </a:r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CC3300"/>
                </a:solidFill>
              </a:rPr>
              <a:t>lov</a:t>
            </a:r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CC3300"/>
                </a:solidFill>
              </a:rPr>
              <a:t>turnirji </a:t>
            </a:r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CC3300"/>
                </a:solidFill>
              </a:rPr>
              <a:t>igre</a:t>
            </a:r>
            <a:endParaRPr lang="sl-SI" altLang="sl-SI" sz="2000">
              <a:solidFill>
                <a:srgbClr val="CC3300"/>
              </a:solidFill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50825" y="692150"/>
            <a:ext cx="4826000" cy="1320800"/>
          </a:xfrm>
          <a:prstGeom prst="rect">
            <a:avLst/>
          </a:prstGeom>
          <a:solidFill>
            <a:srgbClr val="FFFF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3300"/>
                </a:solidFill>
              </a:rPr>
              <a:t>Življenje na gradovih</a:t>
            </a:r>
            <a:r>
              <a:rPr lang="sl-SI" altLang="sl-SI" sz="2000">
                <a:solidFill>
                  <a:srgbClr val="CC3300"/>
                </a:solidFill>
              </a:rPr>
              <a:t>:</a:t>
            </a:r>
          </a:p>
          <a:p>
            <a:pPr eaLnBrk="1" hangingPunct="1"/>
            <a:r>
              <a:rPr lang="sl-SI" altLang="sl-SI" sz="2000"/>
              <a:t>• gradnja na hribih, skalah, ob  jezerih,</a:t>
            </a:r>
          </a:p>
          <a:p>
            <a:pPr eaLnBrk="1" hangingPunct="1"/>
            <a:r>
              <a:rPr lang="sl-SI" altLang="sl-SI" sz="2000"/>
              <a:t>• zavarovan z jarkom in dvižnim mostom,</a:t>
            </a:r>
          </a:p>
          <a:p>
            <a:pPr eaLnBrk="1" hangingPunct="1"/>
            <a:r>
              <a:rPr lang="sl-SI" altLang="sl-SI" sz="2000"/>
              <a:t>• v času nevarnosti zatočišče kmetov.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716463" y="3789363"/>
            <a:ext cx="4176712" cy="2835275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3300"/>
                </a:solidFill>
              </a:rPr>
              <a:t>Prehrana </a:t>
            </a:r>
            <a:r>
              <a:rPr lang="sl-SI" altLang="sl-SI" sz="2000"/>
              <a:t>raznolika in obilna: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meso, divjačina, kruh, zelenjava, </a:t>
            </a:r>
          </a:p>
          <a:p>
            <a:pPr eaLnBrk="1" hangingPunct="1"/>
            <a:r>
              <a:rPr lang="sl-SI" altLang="sl-SI" sz="2000"/>
              <a:t> suho sadje, pogače.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krožnik: star kruh okrogle oblike.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delitev jedi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jedli so z rokami, pili vino ali pivo. </a:t>
            </a:r>
          </a:p>
          <a:p>
            <a:pPr eaLnBrk="1" hangingPunct="1"/>
            <a:r>
              <a:rPr lang="sl-SI" altLang="sl-SI" sz="2000"/>
              <a:t> Med večerjami in po njih so uživali  </a:t>
            </a:r>
          </a:p>
          <a:p>
            <a:pPr eaLnBrk="1" hangingPunct="1"/>
            <a:r>
              <a:rPr lang="sl-SI" altLang="sl-SI" sz="2000"/>
              <a:t> v glasbi, plesnih in akrobatskih  </a:t>
            </a:r>
          </a:p>
          <a:p>
            <a:pPr eaLnBrk="1" hangingPunct="1"/>
            <a:r>
              <a:rPr lang="sl-SI" altLang="sl-SI" sz="2000"/>
              <a:t> točkah. 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50825" y="5013325"/>
            <a:ext cx="3960813" cy="161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3300"/>
                </a:solidFill>
              </a:rPr>
              <a:t>Poroke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sklenjene iz koristi,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dogovor staršev v času otroštva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dekleta pri 12 letih, </a:t>
            </a:r>
          </a:p>
          <a:p>
            <a:pPr eaLnBrk="1" hangingPunct="1"/>
            <a:r>
              <a:rPr lang="sl-SI" altLang="sl-SI" sz="2000"/>
              <a:t>  fantje med 20 in 30 let.</a:t>
            </a:r>
          </a:p>
        </p:txBody>
      </p:sp>
      <p:pic>
        <p:nvPicPr>
          <p:cNvPr id="308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80828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AutoShape 19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492500" y="3573463"/>
            <a:ext cx="1152525" cy="576262"/>
          </a:xfrm>
          <a:prstGeom prst="actionButtonBlank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 b="1">
                <a:solidFill>
                  <a:srgbClr val="FFFFBD"/>
                </a:solidFill>
              </a:rPr>
              <a:t>BOJ</a:t>
            </a:r>
          </a:p>
          <a:p>
            <a:pPr algn="ctr" eaLnBrk="1" hangingPunct="1"/>
            <a:r>
              <a:rPr lang="sl-SI" altLang="sl-SI" sz="1600">
                <a:solidFill>
                  <a:srgbClr val="FFFFBD"/>
                </a:solidFill>
              </a:rPr>
              <a:t>30 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  <p:bldP spid="4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MiddleAges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535463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07950" y="2997200"/>
            <a:ext cx="1898650" cy="641350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skladišča hrane, </a:t>
            </a:r>
          </a:p>
          <a:p>
            <a:pPr eaLnBrk="1" hangingPunct="1"/>
            <a:r>
              <a:rPr lang="sl-SI" altLang="sl-SI"/>
              <a:t>orodja in orožja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07950" y="2133600"/>
            <a:ext cx="1368425" cy="641350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dvorana za</a:t>
            </a:r>
          </a:p>
          <a:p>
            <a:pPr eaLnBrk="1" hangingPunct="1"/>
            <a:r>
              <a:rPr lang="sl-SI" altLang="sl-SI"/>
              <a:t>srečanja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35825" y="1916113"/>
            <a:ext cx="1746250" cy="641350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spalnice, </a:t>
            </a:r>
          </a:p>
          <a:p>
            <a:pPr eaLnBrk="1" hangingPunct="1"/>
            <a:r>
              <a:rPr lang="sl-SI" altLang="sl-SI"/>
              <a:t>plesna dvorana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07950" y="1268413"/>
            <a:ext cx="1314450" cy="641350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prostori za </a:t>
            </a:r>
          </a:p>
          <a:p>
            <a:pPr eaLnBrk="1" hangingPunct="1"/>
            <a:r>
              <a:rPr lang="sl-SI" altLang="sl-SI"/>
              <a:t>služinčad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019925" y="3284538"/>
            <a:ext cx="1987550" cy="366712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klet z delavnicami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451725" y="2708275"/>
            <a:ext cx="1568450" cy="366713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hlevi za konje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79388" y="188913"/>
            <a:ext cx="1885950" cy="366712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/>
              <a:t>Grajski prostori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8027988" y="1412875"/>
            <a:ext cx="908050" cy="366713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kuhinja</a:t>
            </a:r>
          </a:p>
        </p:txBody>
      </p: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2195513" y="3716338"/>
            <a:ext cx="6840537" cy="2927350"/>
            <a:chOff x="385" y="1389"/>
            <a:chExt cx="4494" cy="1845"/>
          </a:xfrm>
        </p:grpSpPr>
        <p:pic>
          <p:nvPicPr>
            <p:cNvPr id="4111" name="Picture 19" descr="[timeline2.jpg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389"/>
              <a:ext cx="4494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0"/>
            <p:cNvSpPr txBox="1">
              <a:spLocks noChangeArrowheads="1"/>
            </p:cNvSpPr>
            <p:nvPr/>
          </p:nvSpPr>
          <p:spPr bwMode="auto">
            <a:xfrm>
              <a:off x="385" y="3022"/>
              <a:ext cx="4414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l-SI" altLang="sl-SI" sz="1600"/>
                <a:t>Bizantinsko cesarstvo   Frankovska država   1000 – 1200       13. stoletje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07950" y="3716338"/>
            <a:ext cx="1944688" cy="1920875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3300"/>
                </a:solidFill>
              </a:rPr>
              <a:t>Oblačila: </a:t>
            </a:r>
          </a:p>
          <a:p>
            <a:pPr eaLnBrk="1" hangingPunct="1"/>
            <a:r>
              <a:rPr lang="sl-SI" altLang="sl-SI" sz="2000"/>
              <a:t>živahne barve </a:t>
            </a:r>
          </a:p>
          <a:p>
            <a:pPr eaLnBrk="1" hangingPunct="1"/>
            <a:r>
              <a:rPr lang="sl-SI" altLang="sl-SI"/>
              <a:t>(</a:t>
            </a:r>
            <a:r>
              <a:rPr lang="sl-SI" altLang="sl-SI" sz="2000"/>
              <a:t>svila, žamet, krzno</a:t>
            </a:r>
            <a:r>
              <a:rPr lang="sl-SI" altLang="sl-SI"/>
              <a:t>),</a:t>
            </a:r>
            <a:r>
              <a:rPr lang="sl-SI" altLang="sl-SI" sz="1600"/>
              <a:t> </a:t>
            </a:r>
            <a:r>
              <a:rPr lang="sl-SI" altLang="sl-SI" sz="2000"/>
              <a:t>verižice, prstani, nakit iz dragih kamnov.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8027988" y="836613"/>
            <a:ext cx="857250" cy="366712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kapela</a:t>
            </a:r>
          </a:p>
        </p:txBody>
      </p:sp>
      <p:sp>
        <p:nvSpPr>
          <p:cNvPr id="4110" name="AutoShape 23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107950" y="6021388"/>
            <a:ext cx="1944688" cy="647700"/>
          </a:xfrm>
          <a:prstGeom prst="actionButtonBlank">
            <a:avLst/>
          </a:prstGeom>
          <a:solidFill>
            <a:srgbClr val="FFFFFF"/>
          </a:solidFill>
          <a:ln w="31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>
                <a:solidFill>
                  <a:srgbClr val="CC3300"/>
                </a:solidFill>
              </a:rPr>
              <a:t>SREDNJEVEŠKI</a:t>
            </a:r>
          </a:p>
          <a:p>
            <a:pPr algn="ctr" eaLnBrk="1" hangingPunct="1"/>
            <a:r>
              <a:rPr lang="sl-SI" altLang="sl-SI" sz="1600">
                <a:solidFill>
                  <a:srgbClr val="CC3300"/>
                </a:solidFill>
              </a:rPr>
              <a:t>DNEVI V KAMNIKU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48" grpId="0" animBg="1"/>
      <p:bldP spid="10249" grpId="0" animBg="1"/>
      <p:bldP spid="10250" grpId="0" animBg="1"/>
      <p:bldP spid="10251" grpId="0" animBg="1"/>
      <p:bldP spid="10253" grpId="0" animBg="1"/>
      <p:bldP spid="10254" grpId="0" animBg="1"/>
      <p:bldP spid="10257" grpId="0" animBg="1"/>
      <p:bldP spid="10261" grpId="0" animBg="1"/>
      <p:bldP spid="102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4643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>
                <a:solidFill>
                  <a:schemeClr val="accent2"/>
                </a:solidFill>
                <a:latin typeface="Tahoma" panose="020B0604030504040204" pitchFamily="34" charset="0"/>
              </a:rPr>
              <a:t>POLOŽAJ  KMETOV v fevdalizmu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785813"/>
            <a:ext cx="718185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/>
              <a:t>Fevdalci so opuščali pridvorno posest zaradi povečanih </a:t>
            </a:r>
          </a:p>
          <a:p>
            <a:r>
              <a:rPr lang="sl-SI" altLang="sl-SI" sz="2000"/>
              <a:t>stroškov in delili zemljo kmetom - kmet je moral dajati dajatve.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518477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b="1">
                <a:solidFill>
                  <a:schemeClr val="accent2"/>
                </a:solidFill>
              </a:rPr>
              <a:t>URBARIJ </a:t>
            </a:r>
            <a:r>
              <a:rPr lang="sl-SI" altLang="sl-SI" sz="2000"/>
              <a:t>- knjiga, v kateri so bile zapisane</a:t>
            </a:r>
          </a:p>
          <a:p>
            <a:r>
              <a:rPr lang="sl-SI" altLang="sl-SI" sz="2000"/>
              <a:t>                   podložniške dajatve in bremena.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4816475" cy="284797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>
                <a:solidFill>
                  <a:srgbClr val="CC3300"/>
                </a:solidFill>
              </a:rPr>
              <a:t>VELIKA PRAVDA</a:t>
            </a:r>
            <a:r>
              <a:rPr lang="sl-SI" altLang="sl-SI"/>
              <a:t>, tisto, kar je kmetija </a:t>
            </a:r>
          </a:p>
          <a:p>
            <a:r>
              <a:rPr lang="sl-SI" altLang="sl-SI"/>
              <a:t>večinsko pridelala (žito, vino, živino...)</a:t>
            </a:r>
          </a:p>
          <a:p>
            <a:r>
              <a:rPr lang="sl-SI" altLang="sl-SI" b="1">
                <a:solidFill>
                  <a:srgbClr val="000099"/>
                </a:solidFill>
              </a:rPr>
              <a:t>MALA PRAVDA</a:t>
            </a:r>
            <a:r>
              <a:rPr lang="sl-SI" altLang="sl-SI"/>
              <a:t>, za potrebe grofove kuhinje</a:t>
            </a:r>
          </a:p>
          <a:p>
            <a:r>
              <a:rPr lang="sl-SI" altLang="sl-SI"/>
              <a:t> (jajca, sir, bob, gos, prašič, kokoš, mleko...)</a:t>
            </a:r>
          </a:p>
          <a:p>
            <a:r>
              <a:rPr lang="sl-SI" altLang="sl-SI" b="1"/>
              <a:t>DESETINA, </a:t>
            </a:r>
            <a:r>
              <a:rPr lang="sl-SI" altLang="sl-SI"/>
              <a:t>dajatev za cerkev</a:t>
            </a:r>
          </a:p>
          <a:p>
            <a:r>
              <a:rPr lang="sl-SI" altLang="sl-SI" b="1">
                <a:solidFill>
                  <a:srgbClr val="000099"/>
                </a:solidFill>
              </a:rPr>
              <a:t>ODŠKODNINA</a:t>
            </a:r>
            <a:r>
              <a:rPr lang="sl-SI" altLang="sl-SI">
                <a:solidFill>
                  <a:srgbClr val="000099"/>
                </a:solidFill>
              </a:rPr>
              <a:t>, </a:t>
            </a:r>
            <a:r>
              <a:rPr lang="sl-SI" altLang="sl-SI"/>
              <a:t>za uporabo fevdalčeve </a:t>
            </a:r>
          </a:p>
          <a:p>
            <a:r>
              <a:rPr lang="sl-SI" altLang="sl-SI"/>
              <a:t>zemlje, pašnikov, potokov, gozdov, mlinov…</a:t>
            </a:r>
          </a:p>
          <a:p>
            <a:r>
              <a:rPr lang="sl-SI" altLang="sl-SI" b="1"/>
              <a:t>POSMRTNINA</a:t>
            </a:r>
            <a:r>
              <a:rPr lang="sl-SI" altLang="sl-SI"/>
              <a:t>, ob smrti gospodarja </a:t>
            </a:r>
          </a:p>
          <a:p>
            <a:r>
              <a:rPr lang="sl-SI" altLang="sl-SI"/>
              <a:t>kmetije je šla od hiše najboljša žival (vol).</a:t>
            </a:r>
          </a:p>
          <a:p>
            <a:r>
              <a:rPr lang="sl-SI" altLang="sl-SI" b="1">
                <a:solidFill>
                  <a:srgbClr val="CC3300"/>
                </a:solidFill>
              </a:rPr>
              <a:t>OBRTNI IZDELKI</a:t>
            </a:r>
            <a:r>
              <a:rPr lang="sl-SI" altLang="sl-SI"/>
              <a:t>, vrata, orodje, popravila..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5373688"/>
            <a:ext cx="4824413" cy="9255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Podložniki niso imeli nobene pravice in vpliva na višino dajatev; za vsak prestopek so bili strogo, srednjeveško - </a:t>
            </a:r>
            <a:r>
              <a:rPr lang="sl-SI" altLang="sl-SI" b="1">
                <a:solidFill>
                  <a:srgbClr val="000099"/>
                </a:solidFill>
              </a:rPr>
              <a:t>telesno</a:t>
            </a:r>
            <a:r>
              <a:rPr lang="sl-SI" altLang="sl-SI"/>
              <a:t> kaznovani.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603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8313" y="404813"/>
            <a:ext cx="4175125" cy="1006475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Živeli so skromno in pobožno.</a:t>
            </a:r>
          </a:p>
          <a:p>
            <a:pPr eaLnBrk="1" hangingPunct="1"/>
            <a:r>
              <a:rPr lang="sl-SI" altLang="sl-SI" sz="2000"/>
              <a:t>Brez dovoljenja fevdalca niso smeli</a:t>
            </a:r>
            <a:r>
              <a:rPr lang="sl-SI" altLang="sl-SI" sz="2000" b="1"/>
              <a:t> zapustiti kmetije </a:t>
            </a:r>
            <a:r>
              <a:rPr lang="sl-SI" altLang="sl-SI" sz="2000"/>
              <a:t>ali se poročiti.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8313" y="2133600"/>
            <a:ext cx="4175125" cy="161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Obleka: </a:t>
            </a:r>
            <a:r>
              <a:rPr lang="sl-SI" altLang="sl-SI" sz="2000"/>
              <a:t>groba tkana volna ali lan. Moški so nosili tunike, klobuke, ženske pa dolge obleke, plašč. </a:t>
            </a:r>
          </a:p>
          <a:p>
            <a:pPr eaLnBrk="1" hangingPunct="1"/>
            <a:r>
              <a:rPr lang="sl-SI" altLang="sl-SI" sz="2000"/>
              <a:t>Obleka kmetov ni smela biti svetlih barv ali razkošna, kot plemiška.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859338" y="4868863"/>
            <a:ext cx="4032250" cy="161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Kmečka prehrana</a:t>
            </a:r>
            <a:r>
              <a:rPr lang="sl-SI" altLang="sl-SI" sz="2000"/>
              <a:t>: zelenjava,</a:t>
            </a:r>
          </a:p>
          <a:p>
            <a:pPr eaLnBrk="1" hangingPunct="1"/>
            <a:r>
              <a:rPr lang="sl-SI" altLang="sl-SI" sz="2000"/>
              <a:t>sadne ali ovsene kaše, črn kruh, žitarice, sir, maslo, mleko, ribe in preproste juhe. Včasih meso, gozdni sadeži, gobe … lakota.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787900" y="404813"/>
            <a:ext cx="4105275" cy="3444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Bivališča: skromne koče </a:t>
            </a:r>
            <a:r>
              <a:rPr lang="sl-SI" altLang="sl-SI" sz="2000"/>
              <a:t>iz           </a:t>
            </a:r>
          </a:p>
          <a:p>
            <a:pPr eaLnBrk="1" hangingPunct="1"/>
            <a:r>
              <a:rPr lang="sl-SI" altLang="sl-SI" sz="2000"/>
              <a:t>  blata in lesa</a:t>
            </a:r>
            <a:r>
              <a:rPr lang="sl-SI" altLang="sl-SI" sz="2000" b="1"/>
              <a:t> </a:t>
            </a:r>
            <a:r>
              <a:rPr lang="sl-SI" altLang="sl-SI" sz="2000"/>
              <a:t>s slamnato streho.</a:t>
            </a:r>
          </a:p>
          <a:p>
            <a:pPr eaLnBrk="1" hangingPunct="1"/>
            <a:r>
              <a:rPr lang="sl-SI" altLang="sl-SI" sz="2000"/>
              <a:t>• Brez dimnikov </a:t>
            </a:r>
          </a:p>
          <a:p>
            <a:pPr eaLnBrk="1" hangingPunct="1"/>
            <a:r>
              <a:rPr lang="sl-SI" altLang="sl-SI" sz="2000"/>
              <a:t>• Okna majhna in nezastekljena. </a:t>
            </a:r>
          </a:p>
          <a:p>
            <a:pPr eaLnBrk="1" hangingPunct="1"/>
            <a:r>
              <a:rPr lang="sl-SI" altLang="sl-SI" sz="2000"/>
              <a:t>• Koče so imele do dva prostora.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Ogenj sredi koče. Zakajenost.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Slama po tleh - postelja, živali.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Pohištva je bilo malo (stoli,miza), </a:t>
            </a:r>
          </a:p>
          <a:p>
            <a:pPr eaLnBrk="1" hangingPunct="1"/>
            <a:r>
              <a:rPr lang="sl-SI" altLang="sl-SI" sz="2000"/>
              <a:t>  skrinja in nekaj železne posode.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Več kmečkih koč je tvorilo vas.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Le redko so odšli iz svoje vasi.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39750" y="1412875"/>
            <a:ext cx="330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Kmetje so praznovali rojstva </a:t>
            </a:r>
          </a:p>
          <a:p>
            <a:pPr eaLnBrk="1" hangingPunct="1"/>
            <a:r>
              <a:rPr lang="sl-SI" altLang="sl-SI"/>
              <a:t>in poroke ter verske praznike.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859338" y="3933825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V lasti so imeli nekaj domačih živali</a:t>
            </a:r>
          </a:p>
          <a:p>
            <a:pPr eaLnBrk="1" hangingPunct="1"/>
            <a:r>
              <a:rPr lang="sl-SI" altLang="sl-SI"/>
              <a:t> in nekaj poljedeljskega orodja.</a:t>
            </a:r>
          </a:p>
        </p:txBody>
      </p:sp>
      <p:pic>
        <p:nvPicPr>
          <p:cNvPr id="12299" name="Picture 11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4191000" cy="272891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/>
      <p:bldP spid="12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0432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91000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2463"/>
            <a:ext cx="4495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auto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41751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43463" y="26988"/>
            <a:ext cx="2938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400"/>
              <a:t>Kopanje - </a:t>
            </a:r>
            <a:r>
              <a:rPr lang="sl-SI" altLang="sl-SI" sz="1400" b="1" i="1"/>
              <a:t>prepovedano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2400" y="6164263"/>
            <a:ext cx="4491038" cy="536575"/>
          </a:xfrm>
          <a:prstGeom prst="rect">
            <a:avLst/>
          </a:prstGeom>
          <a:solidFill>
            <a:srgbClr val="FFFFBD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400"/>
              <a:t>Popivanje, kartanje, razbijanje, je tudi druge dni nezaželjeno, v </a:t>
            </a:r>
            <a:r>
              <a:rPr lang="sl-SI" altLang="sl-SI" sz="1400">
                <a:solidFill>
                  <a:srgbClr val="CC3300"/>
                </a:solidFill>
              </a:rPr>
              <a:t>nedeljo</a:t>
            </a:r>
            <a:r>
              <a:rPr lang="sl-SI" altLang="sl-SI" sz="1400"/>
              <a:t>  pa sploh </a:t>
            </a:r>
            <a:r>
              <a:rPr lang="sl-SI" altLang="sl-SI" sz="1400" b="1" i="1"/>
              <a:t>nikar.                          </a:t>
            </a:r>
            <a:endParaRPr lang="sl-SI" altLang="sl-SI" sz="14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79388" y="2538413"/>
            <a:ext cx="4211637" cy="323850"/>
          </a:xfrm>
          <a:prstGeom prst="rect">
            <a:avLst/>
          </a:prstGeom>
          <a:solidFill>
            <a:srgbClr val="FFFFBD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400"/>
              <a:t>Ribolov, mlinarstvo, ampak</a:t>
            </a:r>
            <a:r>
              <a:rPr lang="sl-SI" altLang="sl-SI" sz="1400" b="1"/>
              <a:t> </a:t>
            </a:r>
            <a:r>
              <a:rPr lang="sl-SI" altLang="sl-SI" sz="1400" b="1" i="1"/>
              <a:t>ne</a:t>
            </a:r>
            <a:r>
              <a:rPr lang="sl-SI" altLang="sl-SI" sz="1400"/>
              <a:t>  na </a:t>
            </a:r>
            <a:r>
              <a:rPr lang="sl-SI" altLang="sl-SI" sz="1400">
                <a:solidFill>
                  <a:srgbClr val="CC3300"/>
                </a:solidFill>
              </a:rPr>
              <a:t>Gospodov dan.                        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87900" y="3789363"/>
            <a:ext cx="3889375" cy="304800"/>
          </a:xfrm>
          <a:prstGeom prst="rect">
            <a:avLst/>
          </a:prstGeom>
          <a:solidFill>
            <a:srgbClr val="FFFF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400"/>
              <a:t>Žetev, spravilo lanu - </a:t>
            </a:r>
            <a:r>
              <a:rPr lang="sl-SI" altLang="sl-SI" sz="1400" b="1" i="1"/>
              <a:t>nikakor v </a:t>
            </a:r>
            <a:r>
              <a:rPr lang="sl-SI" altLang="sl-SI" sz="1400" b="1" i="1">
                <a:solidFill>
                  <a:srgbClr val="CC3300"/>
                </a:solidFill>
              </a:rPr>
              <a:t>nedeljo.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nimBg="1" autoUpdateAnimBg="0"/>
      <p:bldP spid="13320" grpId="0" animBg="1" autoUpdateAnimBg="0"/>
      <p:bldP spid="13321" grpId="0" animBg="1" autoUpdateAnimBg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583</Words>
  <Application>Microsoft Office PowerPoint</Application>
  <PresentationFormat>Diaprojekcija na zaslonu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15</cp:revision>
  <dcterms:created xsi:type="dcterms:W3CDTF">2009-07-12T17:53:42Z</dcterms:created>
  <dcterms:modified xsi:type="dcterms:W3CDTF">2020-04-03T11:12:07Z</dcterms:modified>
</cp:coreProperties>
</file>