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5F"/>
    <a:srgbClr val="FF0066"/>
    <a:srgbClr val="FF0000"/>
    <a:srgbClr val="FFCC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>
      <p:cViewPr varScale="1">
        <p:scale>
          <a:sx n="105" d="100"/>
          <a:sy n="105" d="100"/>
        </p:scale>
        <p:origin x="17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4993-6CCD-4963-AE13-0A661DA3775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461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5E1-3E89-40E6-AB4A-D107437E61B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97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DA2B-505B-454C-83F6-714C5D381CF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34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4121-AFBB-42CA-8BCD-9576B9E21C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7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3765A-EB4A-4C1C-B282-7A88CD9CE1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347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737C-50BD-462F-976D-484E8C4890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3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C057A-B5BA-4CB5-8CDC-FB92061A6F9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68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E370-0442-456D-A33B-090C86E6DB4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16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15B7-3FE7-4306-94CA-6837FBB7847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268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B215-EA2E-4CE1-BB89-A6CC7DFBD06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952E-AEBB-4C8C-9014-CB6F0B24C4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854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CC9AFC0-47D7-4F09-8B62-870E236069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P2xC8U8fiYA&amp;NR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XGaohXZKqgQ&amp;feature=related" TargetMode="External"/><Relationship Id="rId4" Type="http://schemas.openxmlformats.org/officeDocument/2006/relationships/hyperlink" Target="http://images.google.si/imgres?imgurl=http://www.bbc.co.uk/history/programmes/timewatch/images/article_struggle.jpg&amp;imgrefurl=http://www.bbc.co.uk/history/programmes/timewatch/article_crusader_02.shtml&amp;usg=__OwFX5y39RsXA8VFpBb0V9VwyASo=&amp;h=160&amp;w=196&amp;sz=12&amp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1/Otto_I_Manuscriptum_Mediolanense_c_120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WyTpNrK8D74&amp;eurl=http%3A%2F%2Fwww%2Eblinkx%2Ecom%2Fvideo%2Fvenerina%2Dpot%2D2005%2Dkamnik%2Dpart%2D1%2F%5Fw3R%5FXbIzlAiozHkZRfANw&amp;feature=player_embedded" TargetMode="External"/><Relationship Id="rId4" Type="http://schemas.openxmlformats.org/officeDocument/2006/relationships/hyperlink" Target="http://www.youtube.com/watch?v=VMWJzYf-orc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981075"/>
            <a:ext cx="9144000" cy="5876925"/>
            <a:chOff x="-2503" y="-5324"/>
            <a:chExt cx="23837" cy="14930"/>
          </a:xfrm>
        </p:grpSpPr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3" y="-5285"/>
              <a:ext cx="10766" cy="14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" y="-5324"/>
              <a:ext cx="13374" cy="14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50825" y="188913"/>
            <a:ext cx="507365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b="1">
                <a:solidFill>
                  <a:srgbClr val="FFFF00"/>
                </a:solidFill>
              </a:rPr>
              <a:t>KAKŠNA JE BILA</a:t>
            </a:r>
            <a:r>
              <a:rPr lang="sl-SI" altLang="sl-SI" sz="2000">
                <a:solidFill>
                  <a:srgbClr val="FFFF00"/>
                </a:solidFill>
              </a:rPr>
              <a:t> </a:t>
            </a:r>
            <a:r>
              <a:rPr lang="sl-SI" altLang="sl-SI" sz="2000" b="1">
                <a:solidFill>
                  <a:srgbClr val="FFFF00"/>
                </a:solidFill>
              </a:rPr>
              <a:t>PODOBA EVROPE</a:t>
            </a:r>
            <a:r>
              <a:rPr lang="sl-SI" altLang="sl-SI" sz="2000">
                <a:solidFill>
                  <a:srgbClr val="FFFF00"/>
                </a:solidFill>
              </a:rPr>
              <a:t> </a:t>
            </a:r>
            <a:r>
              <a:rPr lang="sl-SI" altLang="sl-SI" sz="2000" b="1">
                <a:solidFill>
                  <a:srgbClr val="FFFF00"/>
                </a:solidFill>
              </a:rPr>
              <a:t>OKOLI LETA 1000 </a:t>
            </a:r>
            <a:r>
              <a:rPr lang="sl-SI" altLang="sl-SI" sz="1600" b="1">
                <a:solidFill>
                  <a:srgbClr val="FFFF00"/>
                </a:solidFill>
              </a:rPr>
              <a:t>Učb. str. 105</a:t>
            </a:r>
          </a:p>
        </p:txBody>
      </p:sp>
      <p:sp>
        <p:nvSpPr>
          <p:cNvPr id="2052" name="AutoShape 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5830888" y="333375"/>
            <a:ext cx="1728787" cy="576263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VIKI VIKING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2625" y="3571875"/>
            <a:ext cx="4465638" cy="1930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/>
              <a:t> Upad moči frankovskih vladarjev. </a:t>
            </a:r>
          </a:p>
          <a:p>
            <a:pPr eaLnBrk="1" hangingPunct="1">
              <a:buFontTx/>
              <a:buChar char="•"/>
            </a:pPr>
            <a:r>
              <a:rPr lang="sl-SI" altLang="sl-SI" sz="2000" b="1"/>
              <a:t> Vpadi in ropanja novih</a:t>
            </a:r>
            <a:r>
              <a:rPr lang="sl-SI" altLang="sl-SI" sz="2000"/>
              <a:t> </a:t>
            </a:r>
            <a:r>
              <a:rPr lang="sl-SI" altLang="sl-SI" sz="2000" b="1"/>
              <a:t>ljudstev. </a:t>
            </a:r>
          </a:p>
          <a:p>
            <a:pPr eaLnBrk="1" hangingPunct="1">
              <a:buFontTx/>
              <a:buChar char="•"/>
            </a:pPr>
            <a:r>
              <a:rPr lang="sl-SI" altLang="sl-SI" sz="2000" b="1"/>
              <a:t> Nestabilnost</a:t>
            </a:r>
            <a:r>
              <a:rPr lang="sl-SI" altLang="sl-SI" sz="2000"/>
              <a:t> </a:t>
            </a:r>
            <a:r>
              <a:rPr lang="sl-SI" altLang="sl-SI" sz="2000" b="1"/>
              <a:t>in nered </a:t>
            </a:r>
            <a:r>
              <a:rPr lang="sl-SI" altLang="sl-SI" sz="2000"/>
              <a:t>v Evropi.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Izropani, porušeni samostani in vasi.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Suženjstvo.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Zastoj v gospodarskem razvoju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4213" y="1196975"/>
            <a:ext cx="403225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/>
              <a:t> muslimanski napadalci iz  </a:t>
            </a:r>
          </a:p>
          <a:p>
            <a:pPr eaLnBrk="1" hangingPunct="1"/>
            <a:r>
              <a:rPr lang="sl-SI" altLang="sl-SI" sz="2000"/>
              <a:t>  severne Afrike, </a:t>
            </a:r>
            <a:r>
              <a:rPr lang="sl-SI" altLang="sl-SI" sz="2000">
                <a:solidFill>
                  <a:srgbClr val="FF0000"/>
                </a:solidFill>
              </a:rPr>
              <a:t>Saraceni</a:t>
            </a:r>
            <a:r>
              <a:rPr lang="sl-SI" altLang="sl-SI" sz="2000"/>
              <a:t>,</a:t>
            </a:r>
          </a:p>
          <a:p>
            <a:pPr eaLnBrk="1" hangingPunct="1"/>
            <a:r>
              <a:rPr lang="sl-SI" altLang="sl-SI" sz="2000"/>
              <a:t>• Madžari, nomadsko azijsko  </a:t>
            </a:r>
          </a:p>
          <a:p>
            <a:pPr eaLnBrk="1" hangingPunct="1"/>
            <a:r>
              <a:rPr lang="sl-SI" altLang="sl-SI" sz="2000"/>
              <a:t>  ljudstvo, </a:t>
            </a:r>
            <a:r>
              <a:rPr lang="sl-SI" altLang="sl-SI" sz="2000">
                <a:solidFill>
                  <a:srgbClr val="FF0000"/>
                </a:solidFill>
              </a:rPr>
              <a:t>Vikingi</a:t>
            </a:r>
            <a:r>
              <a:rPr lang="sl-SI" altLang="sl-SI" sz="2000"/>
              <a:t>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11188" y="379413"/>
            <a:ext cx="27797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0066FF"/>
                </a:solidFill>
              </a:rPr>
              <a:t>Novi vpadi po Evropi</a:t>
            </a:r>
            <a:r>
              <a:rPr lang="sl-SI" altLang="sl-SI" sz="200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3077" name="Picture 8" descr="saracen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810000" cy="2343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viking_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743325" cy="2709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765175"/>
            <a:ext cx="56911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/>
              <a:t> Germansko ljudstvo iz Skandinavije (Normani).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Preživljali so se s kmetovanjem in ribolovom.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Živeli preprosto in častili mnoge bogove.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9750" y="234950"/>
            <a:ext cx="23828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0066FF"/>
                </a:solidFill>
              </a:rPr>
              <a:t>Kdo so bili Vikingi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9750" y="2636838"/>
            <a:ext cx="4176713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Trgovci 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sl-SI" altLang="sl-SI" sz="2000"/>
              <a:t> Kupovali srebro, svila, začimbe,  </a:t>
            </a:r>
          </a:p>
          <a:p>
            <a:pPr eaLnBrk="1" hangingPunct="1"/>
            <a:r>
              <a:rPr lang="sl-SI" altLang="sl-SI" sz="2000"/>
              <a:t>  vino, dragulji, steklo, keramika..).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Prodajali: železne izdelke, usnje,  </a:t>
            </a:r>
          </a:p>
          <a:p>
            <a:pPr eaLnBrk="1" hangingPunct="1"/>
            <a:r>
              <a:rPr lang="sl-SI" altLang="sl-SI" sz="2000"/>
              <a:t>  volno, med, žito, suhe ribe in  </a:t>
            </a:r>
          </a:p>
          <a:p>
            <a:pPr eaLnBrk="1" hangingPunct="1"/>
            <a:r>
              <a:rPr lang="sl-SI" altLang="sl-SI" sz="2000"/>
              <a:t>  mroževe okle.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9750" y="4941888"/>
            <a:ext cx="5184775" cy="1616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Raziskovalci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sl-SI" altLang="sl-SI" sz="2000"/>
              <a:t> Po Atlantiku so pripluli do Islandije,</a:t>
            </a:r>
          </a:p>
          <a:p>
            <a:pPr eaLnBrk="1" hangingPunct="1"/>
            <a:r>
              <a:rPr lang="sl-SI" altLang="sl-SI" sz="2000"/>
              <a:t>  Grenlandije in Severne Amerike.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Po ruskih rekah do Konstantinopla.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Poseljevali Anglijo, Islandijo in Grenlandijo.</a:t>
            </a:r>
          </a:p>
        </p:txBody>
      </p:sp>
      <p:pic>
        <p:nvPicPr>
          <p:cNvPr id="3083" name="Picture 11" descr="viking_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35500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9750" y="1844675"/>
            <a:ext cx="41798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Pirati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 sz="2000"/>
              <a:t>Hitre, okretne in lahko vodljive ladje</a:t>
            </a:r>
          </a:p>
        </p:txBody>
      </p:sp>
      <p:sp>
        <p:nvSpPr>
          <p:cNvPr id="4105" name="AutoShape 13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6372225" y="765175"/>
            <a:ext cx="2160588" cy="649288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>
                <a:solidFill>
                  <a:schemeClr val="accent2"/>
                </a:solidFill>
              </a:rPr>
              <a:t>VIKINGI</a:t>
            </a:r>
          </a:p>
          <a:p>
            <a:pPr algn="ctr" eaLnBrk="1" hangingPunct="1"/>
            <a:r>
              <a:rPr lang="sl-SI" altLang="sl-SI" sz="1600">
                <a:solidFill>
                  <a:schemeClr val="accent2"/>
                </a:solidFill>
              </a:rPr>
              <a:t>BBC History for Kids</a:t>
            </a:r>
          </a:p>
        </p:txBody>
      </p:sp>
      <p:sp>
        <p:nvSpPr>
          <p:cNvPr id="4106" name="AutoShape 14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4787900" y="3860800"/>
            <a:ext cx="1439863" cy="5762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VIKINGI</a:t>
            </a:r>
            <a:br>
              <a:rPr lang="sl-SI" altLang="sl-SI"/>
            </a:br>
            <a:r>
              <a:rPr lang="sl-SI" altLang="sl-SI" sz="1600"/>
              <a:t>LADJA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  <p:bldP spid="3080" grpId="0" animBg="1"/>
      <p:bldP spid="3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68313" y="890588"/>
            <a:ext cx="6962775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Okoli leta 1000 je moč evropskih kraljev upadla: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sl-SI" altLang="sl-SI" sz="2000"/>
              <a:t> Upad moči kraljev, ker niso zmogli prebivalcev pred napadi</a:t>
            </a:r>
          </a:p>
          <a:p>
            <a:pPr eaLnBrk="1" hangingPunct="1"/>
            <a:r>
              <a:rPr lang="sl-SI" altLang="sl-SI" sz="2000" b="1"/>
              <a:t>• Naraste </a:t>
            </a:r>
            <a:r>
              <a:rPr lang="sl-SI" altLang="sl-SI" sz="2000"/>
              <a:t>moč posameznih plemičev (fevdalcev),</a:t>
            </a:r>
          </a:p>
          <a:p>
            <a:pPr eaLnBrk="1" hangingPunct="1"/>
            <a:r>
              <a:rPr lang="sl-SI" altLang="sl-SI" sz="2000" b="1"/>
              <a:t>• </a:t>
            </a:r>
            <a:r>
              <a:rPr lang="sl-SI" altLang="sl-SI" sz="2000"/>
              <a:t>Kmetje (brez premoženja) so postali nesvobodni tlačani.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Okrepitev fevdalizma in posameznih fevdalcev.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Boji za posest - </a:t>
            </a:r>
            <a:r>
              <a:rPr lang="sl-SI" altLang="sl-SI" sz="2000" b="1"/>
              <a:t>vojaški spopadi</a:t>
            </a:r>
            <a:r>
              <a:rPr lang="sl-SI" altLang="sl-SI" sz="2000"/>
              <a:t> v Evropi.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8313" y="404813"/>
            <a:ext cx="4083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rgbClr val="0066FF"/>
                </a:solidFill>
              </a:rPr>
              <a:t>Razdrobljena Evropa okoli leta 1000</a:t>
            </a:r>
          </a:p>
        </p:txBody>
      </p:sp>
      <p:graphicFrame>
        <p:nvGraphicFramePr>
          <p:cNvPr id="4186" name="Group 90"/>
          <p:cNvGraphicFramePr>
            <a:graphicFrameLocks noGrp="1"/>
          </p:cNvGraphicFramePr>
          <p:nvPr/>
        </p:nvGraphicFramePr>
        <p:xfrm>
          <a:off x="539750" y="3211513"/>
          <a:ext cx="8135938" cy="3267075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1007883274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42102115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14219456"/>
                    </a:ext>
                  </a:extLst>
                </a:gridCol>
              </a:tblGrid>
              <a:tr h="640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RIMSKO-NEMŠKO CESARSTVO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KRALJEVINA FRANCIJA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KRALJEVINA ANGLIJA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80928"/>
                  </a:ext>
                </a:extLst>
              </a:tr>
              <a:tr h="2627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 Nemčije do Italije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Oton I. Veliki., cesar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Šibka moč kralja, ki 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začel sklicevati zbore: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predstavniki plemstva,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cerkve,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pomembnejših mest.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Nasprotnik angleški kralj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(lastnik posesti 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francoskih tleh).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Državna sodišča.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Magna Charta- </a:t>
                      </a: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plemiči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omejili kraljevo oblast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Zbori plemstva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premožnih meščanov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so sčasoma postali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parlament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1212"/>
                  </a:ext>
                </a:extLst>
              </a:tr>
            </a:tbl>
          </a:graphicData>
        </a:graphic>
      </p:graphicFrame>
      <p:pic>
        <p:nvPicPr>
          <p:cNvPr id="5138" name="Picture 73" descr="Slika:Otto I Manuscriptum Mediolanense c 1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6913"/>
            <a:ext cx="2736850" cy="1982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95288" y="295275"/>
            <a:ext cx="198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rgbClr val="0066FF"/>
                </a:solidFill>
              </a:rPr>
              <a:t>Kdo so bili vitezi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288" y="3500438"/>
            <a:ext cx="4098925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Vitezi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0000"/>
                </a:solidFill>
              </a:rPr>
              <a:t> privatni vojaški oddelki fevdalcev,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EA005F"/>
                </a:solidFill>
              </a:rPr>
              <a:t> izurjeni konjeniki,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0000"/>
                </a:solidFill>
              </a:rPr>
              <a:t> bivališče grad,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EA005F"/>
                </a:solidFill>
              </a:rPr>
              <a:t> grbi.</a:t>
            </a:r>
            <a:r>
              <a:rPr lang="sl-SI" altLang="sl-SI" sz="2000"/>
              <a:t> </a:t>
            </a:r>
            <a:endParaRPr lang="sl-SI" altLang="sl-SI" sz="2000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 sz="2000" b="1">
                <a:solidFill>
                  <a:schemeClr val="accent2"/>
                </a:solidFill>
              </a:rPr>
              <a:t>Ideali viteštva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accent2"/>
                </a:solidFill>
              </a:rPr>
              <a:t> pogum,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accent2"/>
                </a:solidFill>
              </a:rPr>
              <a:t> zvestoba plemiču, Bogu </a:t>
            </a:r>
          </a:p>
          <a:p>
            <a:pPr eaLnBrk="1" hangingPunct="1"/>
            <a:r>
              <a:rPr lang="sl-SI" altLang="sl-SI" sz="2000">
                <a:solidFill>
                  <a:schemeClr val="accent2"/>
                </a:solidFill>
              </a:rPr>
              <a:t>  in ljubljeni dami,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chemeClr val="accent2"/>
                </a:solidFill>
              </a:rPr>
              <a:t> ščititi so morali oslabele in revne.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59338" y="692150"/>
            <a:ext cx="3887787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FF0000"/>
                </a:solidFill>
              </a:rPr>
              <a:t>Viteški turnirji </a:t>
            </a:r>
          </a:p>
          <a:p>
            <a:pPr eaLnBrk="1" hangingPunct="1"/>
            <a:r>
              <a:rPr lang="sl-SI" altLang="sl-SI" sz="2000">
                <a:solidFill>
                  <a:srgbClr val="EA005F"/>
                </a:solidFill>
              </a:rPr>
              <a:t>Vitezi so morali biti vedno dobro telesno pripravljeni na bojevanje</a:t>
            </a:r>
            <a:r>
              <a:rPr lang="sl-SI" altLang="sl-SI" sz="200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128" name="Picture 8" descr="war06-k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67188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war07-ay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773238"/>
            <a:ext cx="314166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651500" y="6381750"/>
            <a:ext cx="3168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400"/>
              <a:t>Posvetitev v viteza, šah, boj</a:t>
            </a:r>
          </a:p>
        </p:txBody>
      </p:sp>
      <p:sp>
        <p:nvSpPr>
          <p:cNvPr id="6152" name="AutoShape 1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4140200" y="2205038"/>
            <a:ext cx="1438275" cy="431800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 b="1">
                <a:solidFill>
                  <a:schemeClr val="bg1"/>
                </a:solidFill>
              </a:rPr>
              <a:t>TURNIR</a:t>
            </a:r>
          </a:p>
        </p:txBody>
      </p:sp>
      <p:sp>
        <p:nvSpPr>
          <p:cNvPr id="6153" name="AutoShape 13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4140200" y="3068638"/>
            <a:ext cx="1439863" cy="433387"/>
          </a:xfrm>
          <a:prstGeom prst="actionButtonBlank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 b="1">
                <a:solidFill>
                  <a:schemeClr val="bg1"/>
                </a:solidFill>
              </a:rPr>
              <a:t>KAMNIK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390</Words>
  <Application>Microsoft Office PowerPoint</Application>
  <PresentationFormat>Diaprojekcija na zaslonu (4:3)</PresentationFormat>
  <Paragraphs>76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10</cp:revision>
  <dcterms:created xsi:type="dcterms:W3CDTF">2009-07-15T17:07:07Z</dcterms:created>
  <dcterms:modified xsi:type="dcterms:W3CDTF">2020-04-17T08:35:28Z</dcterms:modified>
</cp:coreProperties>
</file>