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9F"/>
    <a:srgbClr val="FFFFC9"/>
    <a:srgbClr val="FFFF00"/>
    <a:srgbClr val="F7FFFB"/>
    <a:srgbClr val="FFFFEB"/>
    <a:srgbClr val="FFFFF7"/>
    <a:srgbClr val="F0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DA2A4-968C-4624-B7CD-1C274D14498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4796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8E3CB-4B42-431B-B030-54AD5BFCCC8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3774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62FE-76E0-4458-8F83-47ED4066FB5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7636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104F-3FCF-4383-97FE-9FC03343F68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9459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FB51-1708-432F-B7D7-D5BAAD2EC8D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0024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ABC99-F9DC-4DE7-935D-68FACD009BC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5873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02FD-B847-4289-A642-A72B87FCC00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923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C398-426E-4F92-8201-0FFC4DC103C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4095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FFF2-5B3B-4F9D-8245-5884C3403BC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0457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94016-6AD7-4E4F-B787-024BB146753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7684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068D5-8A87-4340-8064-F5BC5E982AF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847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6241ACC-ED3B-4393-8D82-578B47548BD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23850" y="333375"/>
            <a:ext cx="518477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FF00"/>
                </a:solidFill>
              </a:rPr>
              <a:t>LETO 1848 IN SLOVENCI</a:t>
            </a:r>
            <a:r>
              <a:rPr lang="sl-SI" altLang="sl-SI" sz="1800" b="1">
                <a:solidFill>
                  <a:srgbClr val="FFFF00"/>
                </a:solidFill>
              </a:rPr>
              <a:t> </a:t>
            </a:r>
            <a:r>
              <a:rPr lang="sl-SI" altLang="sl-SI" sz="1600">
                <a:solidFill>
                  <a:srgbClr val="FFFF00"/>
                </a:solidFill>
              </a:rPr>
              <a:t>STR. 102-104</a:t>
            </a:r>
          </a:p>
        </p:txBody>
      </p:sp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518636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6567488" y="359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84213" y="908050"/>
            <a:ext cx="7488237" cy="2024063"/>
          </a:xfrm>
          <a:prstGeom prst="rect">
            <a:avLst/>
          </a:prstGeom>
          <a:solidFill>
            <a:srgbClr val="EAFFA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Predmarčna doba</a:t>
            </a:r>
            <a:r>
              <a:rPr lang="sl-SI" altLang="sl-SI" sz="1800"/>
              <a:t> v avstrijskem cesarstvu - Metternichov absolutizem: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Nemščina</a:t>
            </a:r>
            <a:r>
              <a:rPr lang="sl-SI" altLang="sl-SI" sz="1800"/>
              <a:t> -uradni jezik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Slovenščina- </a:t>
            </a:r>
            <a:r>
              <a:rPr lang="sl-SI" altLang="sl-SI" sz="1800"/>
              <a:t>v javnem in uradnem življenju se ni uporabljala,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večina ljudi (kmetje, delavci, nižje meščanstvo) je govorila slovensko.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Narodna zavest (</a:t>
            </a:r>
            <a:r>
              <a:rPr lang="sl-SI" altLang="sl-SI" sz="1800"/>
              <a:t>Slovenci so en narod) se je krepila,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Slovenski izobraženci </a:t>
            </a:r>
            <a:r>
              <a:rPr lang="sl-SI" altLang="sl-SI" sz="1800"/>
              <a:t>so vsak na svojem področju veliko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storili za Slovence, slovenski jezik in kulturo.</a:t>
            </a:r>
          </a:p>
        </p:txBody>
      </p:sp>
      <p:graphicFrame>
        <p:nvGraphicFramePr>
          <p:cNvPr id="4198" name="Group 102"/>
          <p:cNvGraphicFramePr>
            <a:graphicFrameLocks noGrp="1"/>
          </p:cNvGraphicFramePr>
          <p:nvPr/>
        </p:nvGraphicFramePr>
        <p:xfrm>
          <a:off x="684213" y="3141663"/>
          <a:ext cx="7488237" cy="3073400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A68"/>
                          </a:solidFill>
                          <a:effectLst/>
                          <a:latin typeface="Arial" charset="0"/>
                        </a:rPr>
                        <a:t>KONZERVATIVNI TABOR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sodelovanje z oblastjo</a:t>
                      </a:r>
                    </a:p>
                  </a:txBody>
                  <a:tcPr marT="45707" marB="45707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LIBERALNO-DEMOKRATIČNI TABOR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svobodomiselni izobraženci</a:t>
                      </a:r>
                    </a:p>
                  </a:txBody>
                  <a:tcPr marT="45707" marB="45707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Jernej Kopitar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dr. Janez Bleiweis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Kmetijske in rokodelske novice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pozornost kmetu in malemu obrtniku;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zavračali so liberalizem.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Pisava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A68"/>
                          </a:solidFill>
                          <a:effectLst/>
                          <a:latin typeface="Arial" charset="0"/>
                        </a:rPr>
                        <a:t>bohoričica</a:t>
                      </a:r>
                    </a:p>
                  </a:txBody>
                  <a:tcPr marT="45707" marB="45707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France Prešeren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Matija Čop, Andrej Smole,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Kranjska čbelica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ustvarjati književnost tudi za meščanske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izobražene bralce in inteligenco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Pisava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gajica</a:t>
                      </a:r>
                    </a:p>
                  </a:txBody>
                  <a:tcPr marT="45707" marB="45707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5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Proti ilirizmu 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 ideji o povezovanju južnih Slovanov v en narod z enim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knjižnim jeziku</a:t>
                      </a:r>
                    </a:p>
                  </a:txBody>
                  <a:tcPr marT="45707" marB="45707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88" name="Rectangle 68"/>
          <p:cNvSpPr>
            <a:spLocks noChangeArrowheads="1"/>
          </p:cNvSpPr>
          <p:nvPr/>
        </p:nvSpPr>
        <p:spPr bwMode="auto">
          <a:xfrm>
            <a:off x="684213" y="404813"/>
            <a:ext cx="5327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Med Slovenci se je krepila narodna zavest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52578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88913"/>
            <a:ext cx="26082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63538" y="3716338"/>
            <a:ext cx="7993062" cy="3140075"/>
          </a:xfrm>
          <a:prstGeom prst="rect">
            <a:avLst/>
          </a:prstGeom>
          <a:solidFill>
            <a:srgbClr val="F7FFFB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l-SI" altLang="sl-SI" sz="1800" b="1">
                <a:solidFill>
                  <a:srgbClr val="000000"/>
                </a:solidFill>
              </a:rPr>
              <a:t>(samo za branje)</a:t>
            </a:r>
          </a:p>
          <a:p>
            <a:pPr>
              <a:spcBef>
                <a:spcPct val="0"/>
              </a:spcBef>
            </a:pPr>
            <a:r>
              <a:rPr lang="sl-SI" altLang="sl-SI" sz="1800" b="1">
                <a:solidFill>
                  <a:srgbClr val="000000"/>
                </a:solidFill>
              </a:rPr>
              <a:t>Dr. Janez Bleiweis</a:t>
            </a:r>
            <a:r>
              <a:rPr lang="sl-SI" altLang="sl-SI" sz="1800">
                <a:solidFill>
                  <a:srgbClr val="000000"/>
                </a:solidFill>
              </a:rPr>
              <a:t> je pozornost posvetil </a:t>
            </a:r>
            <a:r>
              <a:rPr lang="sl-SI" altLang="sl-SI" sz="1800" b="1">
                <a:solidFill>
                  <a:srgbClr val="FF0000"/>
                </a:solidFill>
              </a:rPr>
              <a:t>kmetu</a:t>
            </a:r>
            <a:r>
              <a:rPr lang="sl-SI" altLang="sl-SI" sz="1800">
                <a:solidFill>
                  <a:srgbClr val="FF0000"/>
                </a:solidFill>
              </a:rPr>
              <a:t> </a:t>
            </a:r>
            <a:r>
              <a:rPr lang="sl-SI" altLang="sl-SI" sz="1800">
                <a:solidFill>
                  <a:srgbClr val="000000"/>
                </a:solidFill>
              </a:rPr>
              <a:t>in malemu </a:t>
            </a:r>
            <a:r>
              <a:rPr lang="sl-SI" altLang="sl-SI" sz="1800" b="1">
                <a:solidFill>
                  <a:srgbClr val="FF0000"/>
                </a:solidFill>
              </a:rPr>
              <a:t>obrtniku.</a:t>
            </a:r>
            <a:r>
              <a:rPr lang="sl-SI" altLang="sl-SI" sz="1800" b="1">
                <a:solidFill>
                  <a:srgbClr val="000000"/>
                </a:solidFill>
              </a:rPr>
              <a:t> </a:t>
            </a:r>
            <a:endParaRPr lang="sl-SI" altLang="sl-SI" sz="1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0000"/>
                </a:solidFill>
              </a:rPr>
              <a:t> Leta 1843 je začel izdajati časopis </a:t>
            </a:r>
            <a:r>
              <a:rPr lang="sl-SI" altLang="sl-SI" sz="1800" b="1">
                <a:solidFill>
                  <a:srgbClr val="000000"/>
                </a:solidFill>
              </a:rPr>
              <a:t>Kmetijske in rokodelske novice</a:t>
            </a:r>
            <a:r>
              <a:rPr lang="sl-SI" altLang="sl-SI" sz="1800">
                <a:solidFill>
                  <a:srgbClr val="000000"/>
                </a:solidFill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0000"/>
                </a:solidFill>
              </a:rPr>
              <a:t> Prinašale so </a:t>
            </a:r>
            <a:r>
              <a:rPr lang="sl-SI" altLang="sl-SI" sz="1800" b="1">
                <a:solidFill>
                  <a:srgbClr val="000000"/>
                </a:solidFill>
              </a:rPr>
              <a:t>novosti </a:t>
            </a:r>
            <a:r>
              <a:rPr lang="sl-SI" altLang="sl-SI" sz="1800">
                <a:solidFill>
                  <a:srgbClr val="000000"/>
                </a:solidFill>
              </a:rPr>
              <a:t>na področju sadjarstva, živinoreje, poljedelstva,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0000"/>
                </a:solidFill>
              </a:rPr>
              <a:t> praktične </a:t>
            </a:r>
            <a:r>
              <a:rPr lang="sl-SI" altLang="sl-SI" sz="1800" b="1">
                <a:solidFill>
                  <a:srgbClr val="000000"/>
                </a:solidFill>
              </a:rPr>
              <a:t>nasvete </a:t>
            </a:r>
            <a:r>
              <a:rPr lang="sl-SI" altLang="sl-SI" sz="1800">
                <a:solidFill>
                  <a:srgbClr val="000000"/>
                </a:solidFill>
              </a:rPr>
              <a:t>tudi gospodinjam, poročale so obrtnih razstavah …</a:t>
            </a:r>
          </a:p>
          <a:p>
            <a:pPr>
              <a:spcBef>
                <a:spcPct val="0"/>
              </a:spcBef>
            </a:pPr>
            <a:r>
              <a:rPr lang="sl-SI" altLang="sl-SI" sz="1800">
                <a:solidFill>
                  <a:srgbClr val="000000"/>
                </a:solidFill>
              </a:rPr>
              <a:t> </a:t>
            </a:r>
            <a:r>
              <a:rPr lang="sl-SI" altLang="sl-SI" sz="1800" b="1">
                <a:solidFill>
                  <a:srgbClr val="000000"/>
                </a:solidFill>
              </a:rPr>
              <a:t>Konzervativni </a:t>
            </a:r>
            <a:r>
              <a:rPr lang="sl-SI" altLang="sl-SI" sz="1800">
                <a:solidFill>
                  <a:srgbClr val="000000"/>
                </a:solidFill>
              </a:rPr>
              <a:t>tabor, kateremu je pripadal, se je zavzemal za ohranitev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0000"/>
                </a:solidFill>
              </a:rPr>
              <a:t>  starega, za kmečko izobrazbo in da bi se Slovenci gospodarsko dvignili. </a:t>
            </a:r>
          </a:p>
          <a:p>
            <a:pPr>
              <a:spcBef>
                <a:spcPct val="0"/>
              </a:spcBef>
            </a:pPr>
            <a:r>
              <a:rPr lang="sl-SI" altLang="sl-SI" sz="1800">
                <a:solidFill>
                  <a:srgbClr val="000000"/>
                </a:solidFill>
              </a:rPr>
              <a:t> Bleiweis, nezaupljiv do novosti se napredku ni zapiral, če se je v praksi kaj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0000"/>
                </a:solidFill>
              </a:rPr>
              <a:t>  obneslo, je to sprejemal in se tega oklepal. Z Novicami se je trudil  za </a:t>
            </a:r>
            <a:r>
              <a:rPr lang="sl-SI" altLang="sl-SI" sz="1800">
                <a:solidFill>
                  <a:srgbClr val="FF0000"/>
                </a:solidFill>
              </a:rPr>
              <a:t>dvig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0000"/>
                </a:solidFill>
              </a:rPr>
              <a:t> izobraženosti</a:t>
            </a:r>
            <a:r>
              <a:rPr lang="sl-SI" altLang="sl-SI" sz="1800">
                <a:solidFill>
                  <a:srgbClr val="000000"/>
                </a:solidFill>
              </a:rPr>
              <a:t> </a:t>
            </a:r>
            <a:r>
              <a:rPr lang="sl-SI" altLang="sl-SI" sz="1800">
                <a:solidFill>
                  <a:srgbClr val="FF0000"/>
                </a:solidFill>
              </a:rPr>
              <a:t>kmeta </a:t>
            </a:r>
            <a:r>
              <a:rPr lang="sl-SI" altLang="sl-SI" sz="1800">
                <a:solidFill>
                  <a:srgbClr val="000000"/>
                </a:solidFill>
              </a:rPr>
              <a:t>in </a:t>
            </a:r>
            <a:r>
              <a:rPr lang="sl-SI" altLang="sl-SI" sz="1800">
                <a:solidFill>
                  <a:srgbClr val="FF0000"/>
                </a:solidFill>
              </a:rPr>
              <a:t>obrtnika </a:t>
            </a:r>
            <a:r>
              <a:rPr lang="sl-SI" altLang="sl-SI" sz="1800"/>
              <a:t>ter</a:t>
            </a:r>
            <a:r>
              <a:rPr lang="sl-SI" altLang="sl-SI" sz="1800">
                <a:solidFill>
                  <a:srgbClr val="FF0000"/>
                </a:solidFill>
              </a:rPr>
              <a:t> </a:t>
            </a:r>
            <a:r>
              <a:rPr lang="sl-SI" altLang="sl-SI" sz="1800">
                <a:solidFill>
                  <a:srgbClr val="000000"/>
                </a:solidFill>
              </a:rPr>
              <a:t>pripomogel h krepitvi </a:t>
            </a:r>
            <a:r>
              <a:rPr lang="sl-SI" altLang="sl-SI" sz="1800">
                <a:solidFill>
                  <a:srgbClr val="FF0000"/>
                </a:solidFill>
              </a:rPr>
              <a:t>narodne zavednosti</a:t>
            </a:r>
            <a:r>
              <a:rPr lang="sl-SI" altLang="sl-SI" sz="180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124200" y="76200"/>
            <a:ext cx="5867400" cy="4340225"/>
          </a:xfrm>
          <a:prstGeom prst="rect">
            <a:avLst/>
          </a:prstGeom>
          <a:solidFill>
            <a:srgbClr val="F7FFFB"/>
          </a:solidFill>
          <a:ln w="317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/>
              <a:t>(samo za branje)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/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/>
              <a:t>Anton Martin Slomšek</a:t>
            </a:r>
            <a:r>
              <a:rPr lang="sl-SI" altLang="sl-SI" sz="2000"/>
              <a:t> </a:t>
            </a:r>
            <a:r>
              <a:rPr lang="sl-SI" altLang="sl-SI" sz="1800"/>
              <a:t>si je prizadeval za spoštovanje </a:t>
            </a:r>
            <a:r>
              <a:rPr lang="sl-SI" altLang="sl-SI" sz="1800">
                <a:solidFill>
                  <a:srgbClr val="FF0000"/>
                </a:solidFill>
              </a:rPr>
              <a:t>slovenskega jezika</a:t>
            </a:r>
            <a:r>
              <a:rPr lang="sl-SI" altLang="sl-SI" sz="1800"/>
              <a:t>, njegovo učenje in pravilno uporabo. </a:t>
            </a:r>
          </a:p>
          <a:p>
            <a:pPr>
              <a:spcBef>
                <a:spcPct val="0"/>
              </a:spcBef>
            </a:pPr>
            <a:r>
              <a:rPr lang="sl-SI" altLang="sl-SI" sz="1800"/>
              <a:t>Pisal je tudi knjige in pesmi ter s tem prispeval k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 </a:t>
            </a:r>
            <a:r>
              <a:rPr lang="sl-SI" altLang="sl-SI" sz="1800">
                <a:solidFill>
                  <a:srgbClr val="FF0000"/>
                </a:solidFill>
              </a:rPr>
              <a:t>razširjenosti </a:t>
            </a:r>
            <a:r>
              <a:rPr lang="sl-SI" altLang="sl-SI" sz="1800"/>
              <a:t>slovenske pisane besede tudi </a:t>
            </a:r>
            <a:r>
              <a:rPr lang="sl-SI" altLang="sl-SI" sz="1800">
                <a:solidFill>
                  <a:srgbClr val="FF0000"/>
                </a:solidFill>
              </a:rPr>
              <a:t>med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0000"/>
                </a:solidFill>
              </a:rPr>
              <a:t> preprostim ljudstvom</a:t>
            </a:r>
            <a:r>
              <a:rPr lang="sl-SI" altLang="sl-SI" sz="1800"/>
              <a:t>. </a:t>
            </a:r>
          </a:p>
          <a:p>
            <a:pPr>
              <a:spcBef>
                <a:spcPct val="0"/>
              </a:spcBef>
            </a:pPr>
            <a:r>
              <a:rPr lang="sl-SI" altLang="sl-SI" sz="1800"/>
              <a:t> Bil je narodni buditelj in učitelj, ki je s svojim ugledom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 uspel spodbuditi kultiviranje slovenskega jezika. </a:t>
            </a:r>
          </a:p>
          <a:p>
            <a:pPr>
              <a:spcBef>
                <a:spcPct val="0"/>
              </a:spcBef>
            </a:pPr>
            <a:r>
              <a:rPr lang="sl-SI" altLang="sl-SI" sz="1800"/>
              <a:t>Slomšek ima pomembno vlogo pri zamisli </a:t>
            </a:r>
            <a:r>
              <a:rPr lang="sl-SI" altLang="sl-SI" sz="1800">
                <a:solidFill>
                  <a:srgbClr val="FF0000"/>
                </a:solidFill>
              </a:rPr>
              <a:t>osnovne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0000"/>
                </a:solidFill>
              </a:rPr>
              <a:t> šole</a:t>
            </a:r>
            <a:r>
              <a:rPr lang="sl-SI" altLang="sl-SI" sz="1800"/>
              <a:t> na kmetih (</a:t>
            </a:r>
            <a:r>
              <a:rPr lang="sl-SI" altLang="sl-SI" sz="1800">
                <a:solidFill>
                  <a:srgbClr val="FF0000"/>
                </a:solidFill>
              </a:rPr>
              <a:t>ob nedeljah</a:t>
            </a:r>
            <a:r>
              <a:rPr lang="sl-SI" altLang="sl-SI" sz="1800"/>
              <a:t>, v materinščini). </a:t>
            </a:r>
          </a:p>
          <a:p>
            <a:pPr>
              <a:spcBef>
                <a:spcPct val="0"/>
              </a:spcBef>
            </a:pPr>
            <a:r>
              <a:rPr lang="sl-SI" altLang="sl-SI" sz="1800"/>
              <a:t>Njegovo najpomembnejše delo: </a:t>
            </a:r>
            <a:r>
              <a:rPr lang="sl-SI" altLang="sl-SI" sz="1800">
                <a:solidFill>
                  <a:srgbClr val="FF0000"/>
                </a:solidFill>
              </a:rPr>
              <a:t>prenos škofijskega sedeža</a:t>
            </a:r>
            <a:r>
              <a:rPr lang="sl-SI" altLang="sl-SI" sz="1800"/>
              <a:t> iz Št. Andraža v oddaljeni Labodski dolini </a:t>
            </a:r>
            <a:r>
              <a:rPr lang="sl-SI" altLang="sl-SI" sz="1800">
                <a:solidFill>
                  <a:srgbClr val="FF0000"/>
                </a:solidFill>
              </a:rPr>
              <a:t>v Maribor</a:t>
            </a:r>
            <a:r>
              <a:rPr lang="sl-SI" altLang="sl-SI" sz="1800"/>
              <a:t> in preureditev škofijskih meja.</a:t>
            </a:r>
          </a:p>
        </p:txBody>
      </p:sp>
      <p:pic>
        <p:nvPicPr>
          <p:cNvPr id="6149" name="Picture 5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717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68313" y="163513"/>
            <a:ext cx="440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Med Slovenci se je razširila revolucija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95288" y="4221163"/>
            <a:ext cx="8208962" cy="1943100"/>
          </a:xfrm>
          <a:prstGeom prst="rect">
            <a:avLst/>
          </a:prstGeom>
          <a:solidFill>
            <a:srgbClr val="FFFF9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chemeClr val="accent2"/>
                </a:solidFill>
              </a:rPr>
              <a:t>MEŠČANI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800" b="1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</a:pPr>
            <a:r>
              <a:rPr lang="sl-SI" altLang="sl-SI" sz="1900">
                <a:solidFill>
                  <a:srgbClr val="800080"/>
                </a:solidFill>
              </a:rPr>
              <a:t> Ljubljančani - zlasti mlajši </a:t>
            </a:r>
            <a:r>
              <a:rPr lang="sl-SI" altLang="sl-SI" sz="1900" b="1">
                <a:solidFill>
                  <a:srgbClr val="FF0000"/>
                </a:solidFill>
              </a:rPr>
              <a:t>meščani</a:t>
            </a:r>
            <a:r>
              <a:rPr lang="sl-SI" altLang="sl-SI" sz="1900">
                <a:solidFill>
                  <a:srgbClr val="800080"/>
                </a:solidFill>
              </a:rPr>
              <a:t> so si dali duška, pregnali so  župana. </a:t>
            </a:r>
          </a:p>
          <a:p>
            <a:pPr>
              <a:spcBef>
                <a:spcPct val="0"/>
              </a:spcBef>
            </a:pPr>
            <a:r>
              <a:rPr lang="sl-SI" altLang="sl-SI" sz="1900">
                <a:solidFill>
                  <a:srgbClr val="800080"/>
                </a:solidFill>
              </a:rPr>
              <a:t> Razrušili so mitnice ob vhodih v mesto, zaradi česar je bila hrana dražja, uradnike pa razgnali. </a:t>
            </a:r>
          </a:p>
          <a:p>
            <a:pPr>
              <a:spcBef>
                <a:spcPct val="0"/>
              </a:spcBef>
            </a:pPr>
            <a:r>
              <a:rPr lang="sl-SI" altLang="sl-SI" sz="1900">
                <a:solidFill>
                  <a:srgbClr val="800080"/>
                </a:solidFill>
              </a:rPr>
              <a:t> Ustanovili so tudi </a:t>
            </a:r>
            <a:r>
              <a:rPr lang="sl-SI" altLang="sl-SI" sz="1900" b="1">
                <a:solidFill>
                  <a:srgbClr val="FF0000"/>
                </a:solidFill>
              </a:rPr>
              <a:t>narodno stražo</a:t>
            </a:r>
            <a:r>
              <a:rPr lang="sl-SI" altLang="sl-SI" sz="1900">
                <a:solidFill>
                  <a:srgbClr val="800080"/>
                </a:solidFill>
              </a:rPr>
              <a:t> (čez 1000 mož). </a:t>
            </a:r>
          </a:p>
          <a:p>
            <a:pPr>
              <a:spcBef>
                <a:spcPct val="0"/>
              </a:spcBef>
            </a:pPr>
            <a:r>
              <a:rPr lang="sl-SI" altLang="sl-SI" sz="1900">
                <a:solidFill>
                  <a:srgbClr val="800080"/>
                </a:solidFill>
              </a:rPr>
              <a:t> Mladi so ob obhodih po mestu vzklikali besede “svoboda, državljani” ....</a:t>
            </a:r>
            <a:r>
              <a:rPr lang="sl-SI" altLang="sl-SI" sz="1800">
                <a:solidFill>
                  <a:srgbClr val="800080"/>
                </a:solidFill>
              </a:rPr>
              <a:t> 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5003800" y="476250"/>
            <a:ext cx="3503613" cy="922338"/>
          </a:xfrm>
          <a:prstGeom prst="rect">
            <a:avLst/>
          </a:prstGeom>
          <a:solidFill>
            <a:srgbClr val="FFFF9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400" i="1">
                <a:solidFill>
                  <a:srgbClr val="800080"/>
                </a:solidFill>
              </a:rPr>
              <a:t>“Tako imenitnega časa za vse Slovence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 i="1">
                <a:solidFill>
                  <a:srgbClr val="800080"/>
                </a:solidFill>
              </a:rPr>
              <a:t>še ni bilo, kar sonce sije in Bog ve,ali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 i="1">
                <a:solidFill>
                  <a:srgbClr val="800080"/>
                </a:solidFill>
              </a:rPr>
              <a:t>kedaj kaj takega za Slovence bode.”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200" i="1">
                <a:solidFill>
                  <a:srgbClr val="800080"/>
                </a:solidFill>
              </a:rPr>
              <a:t> </a:t>
            </a:r>
            <a:r>
              <a:rPr lang="sl-SI" altLang="sl-SI" sz="1200" b="1" i="1">
                <a:solidFill>
                  <a:srgbClr val="800080"/>
                </a:solidFill>
              </a:rPr>
              <a:t>Matija Majer Ziljski</a:t>
            </a:r>
            <a:r>
              <a:rPr lang="sl-SI" altLang="sl-SI" sz="1200" i="1">
                <a:solidFill>
                  <a:srgbClr val="800080"/>
                </a:solidFill>
              </a:rPr>
              <a:t>, Novice 1848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95288" y="2781300"/>
            <a:ext cx="8208962" cy="1262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>
                <a:solidFill>
                  <a:srgbClr val="800080"/>
                </a:solidFill>
              </a:rPr>
              <a:t>Revolucija, 1848, je v nekaj dneh zajela tudi </a:t>
            </a:r>
            <a:r>
              <a:rPr lang="sl-SI" altLang="sl-SI" sz="1900" b="1">
                <a:solidFill>
                  <a:srgbClr val="FF0000"/>
                </a:solidFill>
              </a:rPr>
              <a:t>mesta</a:t>
            </a:r>
            <a:r>
              <a:rPr lang="sl-SI" altLang="sl-SI" sz="1900" b="1">
                <a:solidFill>
                  <a:srgbClr val="800080"/>
                </a:solidFill>
              </a:rPr>
              <a:t> v slovenskih deželah</a:t>
            </a:r>
            <a:r>
              <a:rPr lang="sl-SI" altLang="sl-SI" sz="1900">
                <a:solidFill>
                  <a:srgbClr val="80008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>
                <a:solidFill>
                  <a:srgbClr val="800080"/>
                </a:solidFill>
              </a:rPr>
              <a:t>Vznemirjenje  je zajelo </a:t>
            </a:r>
            <a:r>
              <a:rPr lang="sl-SI" altLang="sl-SI" sz="1900" b="1">
                <a:solidFill>
                  <a:srgbClr val="800080"/>
                </a:solidFill>
              </a:rPr>
              <a:t>meščanstvo, študente in delavce.</a:t>
            </a:r>
            <a:r>
              <a:rPr lang="sl-SI" altLang="sl-SI" sz="1900">
                <a:solidFill>
                  <a:srgbClr val="80008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>
                <a:solidFill>
                  <a:srgbClr val="800080"/>
                </a:solidFill>
              </a:rPr>
              <a:t>Novice so prihajale s poštnimi kočijami, po železniških in telegrafskih zvezah, ustno so jih prinašali popotniki.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95288" y="1484313"/>
            <a:ext cx="8208962" cy="1262062"/>
          </a:xfrm>
          <a:prstGeom prst="rect">
            <a:avLst/>
          </a:prstGeom>
          <a:solidFill>
            <a:srgbClr val="D3FDE7"/>
          </a:solidFill>
          <a:ln w="9525">
            <a:solidFill>
              <a:srgbClr val="006A6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 b="1">
                <a:solidFill>
                  <a:srgbClr val="006A68"/>
                </a:solidFill>
              </a:rPr>
              <a:t>KMETJE, </a:t>
            </a:r>
            <a:r>
              <a:rPr lang="sl-SI" altLang="sl-SI" sz="1900">
                <a:solidFill>
                  <a:srgbClr val="800080"/>
                </a:solidFill>
              </a:rPr>
              <a:t>najmočnejši odziv - izbruh krajevnih </a:t>
            </a:r>
            <a:r>
              <a:rPr lang="sl-SI" altLang="sl-SI" sz="1900" b="1">
                <a:solidFill>
                  <a:srgbClr val="FF0000"/>
                </a:solidFill>
              </a:rPr>
              <a:t>kmečkih uporov: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l-SI" altLang="sl-SI" sz="1900"/>
              <a:t>Nehali so opravljati fevdalne obveznosti in zahtevali odpravo fevdalnih bremen.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l-SI" altLang="sl-SI" sz="1900"/>
              <a:t> Jeseni 1848 sprejeti </a:t>
            </a:r>
            <a:r>
              <a:rPr lang="sl-SI" altLang="sl-SI" sz="1900" b="1"/>
              <a:t>zakon o zemljiški odvezi.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323850" y="476250"/>
            <a:ext cx="3960813" cy="3698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rgbClr val="3333FF"/>
                </a:solidFill>
              </a:rPr>
              <a:t>Revolucija 1848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5" grpId="0" animBg="1"/>
      <p:bldP spid="71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23850" y="333375"/>
            <a:ext cx="6480175" cy="1539875"/>
          </a:xfrm>
          <a:prstGeom prst="rect">
            <a:avLst/>
          </a:prstGeom>
          <a:solidFill>
            <a:srgbClr val="F0FEF7"/>
          </a:solidFill>
          <a:ln w="317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>
                <a:solidFill>
                  <a:srgbClr val="360036"/>
                </a:solidFill>
              </a:rPr>
              <a:t>Prvi politični program </a:t>
            </a:r>
            <a:r>
              <a:rPr lang="sl-SI" altLang="sl-SI" sz="1900" b="1">
                <a:solidFill>
                  <a:srgbClr val="FF0000"/>
                </a:solidFill>
              </a:rPr>
              <a:t>Zedinjena Slovenija</a:t>
            </a:r>
            <a:r>
              <a:rPr lang="sl-SI" altLang="sl-SI" sz="1900">
                <a:solidFill>
                  <a:srgbClr val="360036"/>
                </a:solidFill>
              </a:rPr>
              <a:t>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900">
                <a:solidFill>
                  <a:srgbClr val="360036"/>
                </a:solidFill>
              </a:rPr>
              <a:t> začrta smernice politike: 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900">
                <a:solidFill>
                  <a:srgbClr val="360036"/>
                </a:solidFill>
              </a:rPr>
              <a:t>uvedba slovenskega jezika v šole in urade,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900">
                <a:solidFill>
                  <a:srgbClr val="360036"/>
                </a:solidFill>
              </a:rPr>
              <a:t>združitev vseh Slovencev v eno upravno enoto,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900">
                <a:solidFill>
                  <a:srgbClr val="360036"/>
                </a:solidFill>
              </a:rPr>
              <a:t>vsi Slovenci naj bi bili pod avstrijsko upravo.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3850" y="1916113"/>
            <a:ext cx="44211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Politično delovanje je začasno zamrlo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23850" y="2492375"/>
            <a:ext cx="6481763" cy="1009650"/>
          </a:xfrm>
          <a:prstGeom prst="rect">
            <a:avLst/>
          </a:prstGeom>
          <a:solidFill>
            <a:srgbClr val="FFFFF7"/>
          </a:solidFill>
          <a:ln w="3175">
            <a:solidFill>
              <a:srgbClr val="006A6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3300"/>
                </a:solidFill>
              </a:rPr>
              <a:t>Bachov absolutizem</a:t>
            </a:r>
            <a:r>
              <a:rPr lang="sl-SI" altLang="sl-SI" sz="2000"/>
              <a:t> do leta 1859: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Po revoluciji je v avstrijskem cesarstvu nastopilo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obdobje vnovične obnova centralizma in absolutizma.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23850" y="3644900"/>
            <a:ext cx="6480175" cy="2806700"/>
          </a:xfrm>
          <a:prstGeom prst="rect">
            <a:avLst/>
          </a:prstGeom>
          <a:solidFill>
            <a:srgbClr val="FFFFEB"/>
          </a:solidFill>
          <a:ln w="3175">
            <a:solidFill>
              <a:srgbClr val="006A6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/>
              <a:t>Onemogočeno</a:t>
            </a:r>
            <a:r>
              <a:rPr lang="sl-SI" altLang="sl-SI" sz="2000"/>
              <a:t> je bilo </a:t>
            </a:r>
            <a:r>
              <a:rPr lang="sl-SI" altLang="sl-SI" sz="2000" b="1"/>
              <a:t>politično delovanje</a:t>
            </a:r>
            <a:r>
              <a:rPr lang="sl-SI" altLang="sl-SI" sz="20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Narodna gibanja so bila preganjana;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uvedena je bila  stroga</a:t>
            </a:r>
            <a:r>
              <a:rPr lang="sl-SI" altLang="sl-SI" sz="2000" b="1"/>
              <a:t>  cenzura</a:t>
            </a:r>
            <a:r>
              <a:rPr lang="sl-SI" altLang="sl-SI" sz="2000"/>
              <a:t>  tiska in govora.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Narodno delovanje se je vrnilo le na kulturno področje.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/>
          </a:p>
          <a:p>
            <a:pPr>
              <a:spcBef>
                <a:spcPct val="0"/>
              </a:spcBef>
            </a:pPr>
            <a:r>
              <a:rPr lang="sl-SI" altLang="sl-SI" sz="2000" b="1">
                <a:solidFill>
                  <a:srgbClr val="800080"/>
                </a:solidFill>
              </a:rPr>
              <a:t> Katoliška </a:t>
            </a:r>
            <a:r>
              <a:rPr lang="sl-SI" altLang="sl-SI" sz="2000" b="1">
                <a:solidFill>
                  <a:srgbClr val="FF0000"/>
                </a:solidFill>
              </a:rPr>
              <a:t>cerkev</a:t>
            </a:r>
            <a:r>
              <a:rPr lang="sl-SI" altLang="sl-SI" sz="2000" b="1">
                <a:solidFill>
                  <a:srgbClr val="800080"/>
                </a:solidFill>
              </a:rPr>
              <a:t>  je dobila</a:t>
            </a:r>
            <a:r>
              <a:rPr lang="sl-SI" altLang="sl-SI" sz="2000">
                <a:solidFill>
                  <a:srgbClr val="800080"/>
                </a:solidFill>
              </a:rPr>
              <a:t> nadzor nad šolstvom,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800080"/>
                </a:solidFill>
              </a:rPr>
              <a:t> (verouk - predmet); gimnazije – matura.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Podpiranje liberalnega gospodarstva je pripomoglo 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razvoju industrije, bančništva, obrti in gradnje železnic.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689</Words>
  <Application>Microsoft Office PowerPoint</Application>
  <PresentationFormat>Diaprojekcija na zaslonu (4:3)</PresentationFormat>
  <Paragraphs>85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9" baseType="lpstr">
      <vt:lpstr>Arial</vt:lpstr>
      <vt:lpstr>Calibri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Ministerstvo za Šolstvo</dc:creator>
  <cp:lastModifiedBy>Marjetka Novak</cp:lastModifiedBy>
  <cp:revision>17</cp:revision>
  <dcterms:created xsi:type="dcterms:W3CDTF">2010-07-30T16:21:48Z</dcterms:created>
  <dcterms:modified xsi:type="dcterms:W3CDTF">2020-04-12T19:13:05Z</dcterms:modified>
</cp:coreProperties>
</file>