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CDC8D4F2-44AB-4203-9E4B-8F3E4BC8E436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</p14:sldIdLst>
        </p14:section>
        <p14:section name="Razdelek brez naslova" id="{552BE9B4-5FE4-40B3-BE87-AC2A04A80E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58289" y="378823"/>
            <a:ext cx="9788707" cy="849085"/>
          </a:xfrm>
        </p:spPr>
        <p:txBody>
          <a:bodyPr>
            <a:normAutofit/>
          </a:bodyPr>
          <a:lstStyle/>
          <a:p>
            <a:r>
              <a:rPr lang="sl-SI" sz="3600" smtClean="0">
                <a:latin typeface="Arial" panose="020B0604020202020204" pitchFamily="34" charset="0"/>
                <a:cs typeface="Arial" panose="020B0604020202020204" pitchFamily="34" charset="0"/>
              </a:rPr>
              <a:t>ENAČBE z MNOŽENJEM IN DELJENJEM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58289" y="1319349"/>
            <a:ext cx="8791575" cy="51337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Enačba: </a:t>
            </a:r>
          </a:p>
          <a:p>
            <a:pPr>
              <a:lnSpc>
                <a:spcPct val="100000"/>
              </a:lnSpc>
            </a:pPr>
            <a: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3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5 </a:t>
            </a:r>
            <a: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l-SI" sz="3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</a:p>
          <a:p>
            <a:pPr>
              <a:lnSpc>
                <a:spcPct val="100000"/>
              </a:lnSpc>
            </a:pPr>
            <a:endParaRPr lang="sl-SI" sz="2400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Enačba je sestavljena iz dveh delov. Med njima je znak za enakost (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Število, ki ga še ne poznamo, je običajno označeno s črko 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(Neznano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število) Lahko je označeno tudi s katero koli drugo črko.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Oba dela enačbe morata biti 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ENAKA! (Morata imeti enako vrednost)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Ko enačbo rešimo, moramo narediti še preizkus.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2354" y="187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278883"/>
            <a:ext cx="9905998" cy="922899"/>
          </a:xfrm>
        </p:spPr>
        <p:txBody>
          <a:bodyPr>
            <a:normAutofit fontScale="90000"/>
          </a:bodyPr>
          <a:lstStyle/>
          <a:p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Kadar imamo v enačbi 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 en faktor</a:t>
            </a:r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ga izračunamo tako, da zmnožek delimo z znanim faktorjem.</a:t>
            </a:r>
            <a:endParaRPr lang="sl-SI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1" y="1332411"/>
            <a:ext cx="9905999" cy="4924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 = 30</a:t>
            </a: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x = 30 : 5</a:t>
            </a: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Preizkus: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5 = 30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sl-SI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x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l-SI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Preizkus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    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780108" y="1658983"/>
            <a:ext cx="1928361" cy="76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9873" y="722811"/>
            <a:ext cx="609600" cy="6096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0" y="2115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6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749148"/>
            <a:ext cx="9905998" cy="792271"/>
          </a:xfrm>
        </p:spPr>
        <p:txBody>
          <a:bodyPr>
            <a:normAutofit fontScale="90000"/>
          </a:bodyPr>
          <a:lstStyle/>
          <a:p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Kadar imamo v enačbi 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neznani deljenec</a:t>
            </a:r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ga izračunamo tako, da zmnožimo delitelj in količnik.</a:t>
            </a:r>
            <a:endParaRPr lang="sl-SI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1962103"/>
            <a:ext cx="9905999" cy="4556261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                           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= 8</a:t>
            </a: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x = 8 . 4</a:t>
            </a:r>
          </a:p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32</a:t>
            </a: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Preizkus  </a:t>
            </a:r>
            <a:r>
              <a:rPr lang="sl-SI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 4 = 8</a:t>
            </a:r>
          </a:p>
          <a:p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Kadar imamo v enačbi </a:t>
            </a:r>
            <a:r>
              <a:rPr lang="sl-SI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neznani delitelj</a:t>
            </a:r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ga izračunamo tako, da delimo deljenec s količnikom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x =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42 : 6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7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Preizkus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8902" y="0"/>
            <a:ext cx="9858691" cy="1470071"/>
          </a:xfrm>
        </p:spPr>
        <p:txBody>
          <a:bodyPr>
            <a:normAutofit fontScale="90000"/>
          </a:bodyPr>
          <a:lstStyle/>
          <a:p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Spoznal si štiri primere </a:t>
            </a:r>
            <a:r>
              <a:rPr lang="sl-SI" sz="27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sz="2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načb. </a:t>
            </a:r>
            <a:r>
              <a:rPr lang="sl-SI" sz="27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drsnice (besedilo in primere) prepiši v zvezek. </a:t>
            </a:r>
            <a:br>
              <a:rPr lang="sl-SI" sz="27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Naslov: ENAČBE Z MNOŽENJEM IN DELJENJEM</a:t>
            </a:r>
            <a:br>
              <a:rPr lang="sl-SI" sz="27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7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8902" y="1622469"/>
            <a:ext cx="10319658" cy="4882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reši naloge v DZ str. 48, 49, 50, 51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Naloga 3 na str. 50 je označena z utežjo, zato jo naj reši tisti, ki to zmore. Namig za reševanje: Najprej v enačbi izračunaš tisto, kar lahko, nato se lotiš reševanja enačbe kot smo se učili.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Primer:      6. 5 = 3 . X     </a:t>
            </a:r>
            <a:r>
              <a:rPr lang="sl-SI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izračunaš najprej 6.5 in prepišeš ostali del enačbe</a:t>
            </a:r>
            <a:r>
              <a:rPr lang="sl-SI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30  = 3 . </a:t>
            </a:r>
            <a:r>
              <a:rPr lang="sl-SI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X        ker smo navajeni na drugačno obliko enačbe, lahko zamenjamo 1. in 2. del enačbe in zapišemo: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3 . x   =  30       </a:t>
            </a:r>
            <a:r>
              <a:rPr lang="sl-SI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zdaj pa rešujemo enačbo, kot smo se učili:</a:t>
            </a:r>
          </a:p>
          <a:p>
            <a:pPr marL="0" indent="0">
              <a:buNone/>
            </a:pPr>
            <a:r>
              <a:rPr lang="sl-SI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 = 30 : 3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= 10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Preizkus  3 . 10 = 30</a:t>
            </a:r>
            <a:endParaRPr lang="sl-SI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5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8472" y="182880"/>
            <a:ext cx="9788707" cy="2625634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NEENAČBE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Matematična znaka pri neenačbah sta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(je manjše)</a:t>
            </a:r>
            <a:b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&gt; (je večje)</a:t>
            </a:r>
            <a:br>
              <a:rPr lang="sl-SI" sz="36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2163" y="2575559"/>
            <a:ext cx="8791575" cy="4282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Neenačba: </a:t>
            </a:r>
          </a:p>
          <a:p>
            <a:pPr>
              <a:lnSpc>
                <a:spcPct val="100000"/>
              </a:lnSpc>
            </a:pPr>
            <a:r>
              <a:rPr lang="sl-SI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X &lt; 5</a:t>
            </a:r>
          </a:p>
          <a:p>
            <a:pPr>
              <a:lnSpc>
                <a:spcPct val="100000"/>
              </a:lnSpc>
            </a:pPr>
            <a:r>
              <a:rPr lang="sl-SI" sz="28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Rešitve:</a:t>
            </a:r>
          </a:p>
          <a:p>
            <a:pPr>
              <a:lnSpc>
                <a:spcPct val="100000"/>
              </a:lnSpc>
            </a:pPr>
            <a:r>
              <a:rPr lang="sl-SI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 = 0</a:t>
            </a:r>
          </a:p>
          <a:p>
            <a:pPr>
              <a:lnSpc>
                <a:spcPct val="100000"/>
              </a:lnSpc>
            </a:pPr>
            <a:r>
              <a:rPr lang="sl-SI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 = 1</a:t>
            </a:r>
          </a:p>
          <a:p>
            <a:pPr>
              <a:lnSpc>
                <a:spcPct val="100000"/>
              </a:lnSpc>
            </a:pPr>
            <a:r>
              <a:rPr lang="sl-SI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 = 2</a:t>
            </a:r>
          </a:p>
          <a:p>
            <a:pPr>
              <a:lnSpc>
                <a:spcPct val="100000"/>
              </a:lnSpc>
            </a:pPr>
            <a:r>
              <a:rPr lang="sl-SI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 = 3</a:t>
            </a:r>
            <a:endParaRPr lang="sl-SI" sz="2400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l-SI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4218" y="1846216"/>
            <a:ext cx="609600" cy="60960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6354" y="3071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1357802"/>
            <a:ext cx="9905999" cy="513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Rešitve: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(saj je 3 . 0 enako 0, 0 pa je manjše od 10)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(saj je 3 . 1 enako 3,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pa je manjše od 10)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2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saj je 3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enako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6, 6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pa je manjše od 10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3</a:t>
            </a: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saj je 3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enako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9, 9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pa je manjše od 10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Napačna rešitev bi bila: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4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saj je 3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enako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manjše od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10!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2595" y="16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423745"/>
          </a:xfrm>
        </p:spPr>
        <p:txBody>
          <a:bodyPr>
            <a:normAutofit/>
          </a:bodyPr>
          <a:lstStyle/>
          <a:p>
            <a: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Obe prejšnji drsnici prepiši v zvezek. </a:t>
            </a:r>
            <a:b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Naslov: </a:t>
            </a:r>
            <a:r>
              <a:rPr lang="sl-SI" sz="3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NEENAČBE</a:t>
            </a:r>
            <a:br>
              <a:rPr lang="sl-SI" sz="3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Rešuj naloge v DZ na str. 52 in 53 </a:t>
            </a:r>
            <a:b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Vse naloge preveri v Rešitvah.</a:t>
            </a:r>
            <a:endParaRPr lang="sl-SI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87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468</TotalTime>
  <Words>592</Words>
  <Application>Microsoft Office PowerPoint</Application>
  <PresentationFormat>Širokozaslonsko</PresentationFormat>
  <Paragraphs>64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Vezje</vt:lpstr>
      <vt:lpstr>ENAČBE z MNOŽENJEM IN DELJENJEM</vt:lpstr>
      <vt:lpstr>Kadar imamo v enačbi neznan en faktor, ga izračunamo tako, da zmnožek delimo z znanim faktorjem.</vt:lpstr>
      <vt:lpstr> Kadar imamo v enačbi neznani deljenec, ga izračunamo tako, da zmnožimo delitelj in količnik.</vt:lpstr>
      <vt:lpstr>Kadar imamo v enačbi neznani delitelj, ga izračunamo tako, da delimo deljenec s količnikom.</vt:lpstr>
      <vt:lpstr> Spoznal si štiri primere enačb. Vse drsnice (besedilo in primere) prepiši v zvezek.  Naslov: ENAČBE Z MNOŽENJEM IN DELJENJEM </vt:lpstr>
      <vt:lpstr>NEENAČBE Matematična znaka pri neenačbah sta:                &lt; (je manjše)                &gt; (je večje) </vt:lpstr>
      <vt:lpstr>3 . a &lt; 10  </vt:lpstr>
      <vt:lpstr>- Obe prejšnji drsnici prepiši v zvezek.    Naslov: NEENAČBE  - Rešuj naloge v DZ na str. 52 in 53  - Vse naloge preveri v Rešitvah.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ENAČBE IN NEENAČBE Z MNOŽENJEM IN DELJENJEM</dc:title>
  <dc:creator>Uporabnik sistema Windows</dc:creator>
  <cp:lastModifiedBy>Skrbnik</cp:lastModifiedBy>
  <cp:revision>59</cp:revision>
  <dcterms:created xsi:type="dcterms:W3CDTF">2020-04-06T05:48:57Z</dcterms:created>
  <dcterms:modified xsi:type="dcterms:W3CDTF">2020-04-13T06:36:44Z</dcterms:modified>
</cp:coreProperties>
</file>