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73" r:id="rId4"/>
    <p:sldId id="274" r:id="rId5"/>
    <p:sldId id="258" r:id="rId6"/>
    <p:sldId id="260" r:id="rId7"/>
    <p:sldId id="262" r:id="rId8"/>
    <p:sldId id="276" r:id="rId9"/>
    <p:sldId id="278" r:id="rId10"/>
    <p:sldId id="279" r:id="rId11"/>
    <p:sldId id="271" r:id="rId12"/>
    <p:sldId id="280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 sistema Windows" initials="UsW" lastIdx="3" clrIdx="0">
    <p:extLst>
      <p:ext uri="{19B8F6BF-5375-455C-9EA6-DF929625EA0E}">
        <p15:presenceInfo xmlns:p15="http://schemas.microsoft.com/office/powerpoint/2012/main" userId="Uporabnik sistema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07291-3010-4030-844D-598DE2961394}" type="datetimeFigureOut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466F-E61E-47EE-82E0-3E3CD54362D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76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0AF3-9728-4921-AD77-94BAA31C9CB5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A25C-E5F2-495C-A45C-5C715CE9A272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0B07-C7B7-4632-8363-284C1FB3AA81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32F7-12A0-419F-9DED-8EAD720063D8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43C1-EFC9-4730-9FE9-C33745448499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B4F-D092-41CF-AB9A-DC43976FF346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1D01-AABF-4EDB-9B48-65A4AECA019E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AD2C-F1FA-4246-A3A6-A15DF48DB490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F86D-6EB3-4304-9D01-B02B6D1507BB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C9CF-9722-4E0F-B2F7-24E193D02B2F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C5CD-9419-44A6-BAFB-EADA0D4C3E4F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6CC9-75CF-4113-9A73-9C89BCA87F3B}" type="datetime1">
              <a:rPr lang="sl-SI" smtClean="0"/>
              <a:pPr/>
              <a:t>18. 04. 2020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by Mladen K.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886F-2A37-4FF9-88F6-5E663724B10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VqZxhxifo&amp;t=1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mat5/759/index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772400" cy="839646"/>
          </a:xfrm>
        </p:spPr>
        <p:txBody>
          <a:bodyPr>
            <a:normAutofit/>
          </a:bodyPr>
          <a:lstStyle/>
          <a:p>
            <a:r>
              <a:rPr lang="sl-SI" dirty="0" smtClean="0"/>
              <a:t>OBSEG VEČKOTNIKA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l-SI" dirty="0" smtClean="0">
                <a:solidFill>
                  <a:schemeClr val="tx1"/>
                </a:solidFill>
              </a:rPr>
              <a:t>NALOGA:  Z merilnim trakom izmeri </a:t>
            </a:r>
            <a:r>
              <a:rPr lang="sl-SI" dirty="0">
                <a:solidFill>
                  <a:schemeClr val="tx1"/>
                </a:solidFill>
              </a:rPr>
              <a:t>obseg svoje noge in pasu ter rezultat v cm zapiši </a:t>
            </a:r>
            <a:r>
              <a:rPr lang="sl-SI" dirty="0" smtClean="0">
                <a:solidFill>
                  <a:schemeClr val="tx1"/>
                </a:solidFill>
              </a:rPr>
              <a:t>na </a:t>
            </a:r>
            <a:r>
              <a:rPr lang="sl-SI" dirty="0">
                <a:solidFill>
                  <a:schemeClr val="tx1"/>
                </a:solidFill>
              </a:rPr>
              <a:t>list, da podatka ne boš </a:t>
            </a:r>
            <a:r>
              <a:rPr lang="sl-SI" dirty="0" smtClean="0">
                <a:solidFill>
                  <a:schemeClr val="tx1"/>
                </a:solidFill>
              </a:rPr>
              <a:t>pozabil.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r>
              <a:rPr lang="sl-SI" u="sng" dirty="0" smtClean="0">
                <a:solidFill>
                  <a:srgbClr val="FF0000"/>
                </a:solidFill>
              </a:rPr>
              <a:t>Beseda OBSEG </a:t>
            </a:r>
            <a:r>
              <a:rPr lang="sl-SI" u="sng" dirty="0">
                <a:solidFill>
                  <a:srgbClr val="FF0000"/>
                </a:solidFill>
              </a:rPr>
              <a:t>torej pomeni, da nekaj izmerimo okrog in okrog, torej da </a:t>
            </a:r>
            <a:r>
              <a:rPr lang="sl-SI" u="sng" dirty="0" smtClean="0">
                <a:solidFill>
                  <a:srgbClr val="FF0000"/>
                </a:solidFill>
              </a:rPr>
              <a:t>z </a:t>
            </a:r>
            <a:r>
              <a:rPr lang="sl-SI" u="sng" dirty="0">
                <a:solidFill>
                  <a:srgbClr val="FF0000"/>
                </a:solidFill>
              </a:rPr>
              <a:t>merjenjem končamo tam, kjer smo začeli.</a:t>
            </a:r>
          </a:p>
          <a:p>
            <a:endParaRPr lang="sl-SI" dirty="0"/>
          </a:p>
          <a:p>
            <a:r>
              <a:rPr lang="sl-SI" dirty="0">
                <a:solidFill>
                  <a:schemeClr val="tx1"/>
                </a:solidFill>
              </a:rPr>
              <a:t>Kot lahko izmerimo obseg pasu, glave, roke ali noge…, </a:t>
            </a:r>
            <a:r>
              <a:rPr lang="sl-SI" dirty="0" smtClean="0">
                <a:solidFill>
                  <a:schemeClr val="tx1"/>
                </a:solidFill>
              </a:rPr>
              <a:t>tako lahko obseg izmerimo ali izračunamo tudi LIKOM. Poglejmo</a:t>
            </a:r>
            <a:r>
              <a:rPr lang="sl-SI" dirty="0">
                <a:solidFill>
                  <a:schemeClr val="tx1"/>
                </a:solidFill>
              </a:rPr>
              <a:t>, kako.</a:t>
            </a:r>
          </a:p>
          <a:p>
            <a:endParaRPr lang="sl-SI" dirty="0"/>
          </a:p>
        </p:txBody>
      </p:sp>
      <p:sp>
        <p:nvSpPr>
          <p:cNvPr id="4" name="Enakokraki trikotnik 3"/>
          <p:cNvSpPr/>
          <p:nvPr/>
        </p:nvSpPr>
        <p:spPr>
          <a:xfrm rot="20361449">
            <a:off x="109881" y="207703"/>
            <a:ext cx="1952581" cy="795054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 rot="10800000">
            <a:off x="7162292" y="4159455"/>
            <a:ext cx="1368152" cy="885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rapezoid 5"/>
          <p:cNvSpPr/>
          <p:nvPr/>
        </p:nvSpPr>
        <p:spPr>
          <a:xfrm rot="4930237">
            <a:off x="1548194" y="3614388"/>
            <a:ext cx="769849" cy="1537437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ilni petkotnik 6"/>
          <p:cNvSpPr/>
          <p:nvPr/>
        </p:nvSpPr>
        <p:spPr>
          <a:xfrm rot="1571225">
            <a:off x="197583" y="5674440"/>
            <a:ext cx="1067081" cy="996729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 descr="ptic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5179" y="2213826"/>
            <a:ext cx="1130994" cy="655864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7245179" y="5805264"/>
            <a:ext cx="908600" cy="881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2337889"/>
            <a:ext cx="609600" cy="609600"/>
          </a:xfrm>
          <a:prstGeom prst="rect">
            <a:avLst/>
          </a:prstGeom>
        </p:spPr>
      </p:pic>
      <p:sp>
        <p:nvSpPr>
          <p:cNvPr id="12" name="7-kraka zvezda 11"/>
          <p:cNvSpPr/>
          <p:nvPr/>
        </p:nvSpPr>
        <p:spPr>
          <a:xfrm>
            <a:off x="7846368" y="240718"/>
            <a:ext cx="753616" cy="61592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91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Današnjo učno snov si na spodnji povezavi oglej še malo drugače!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10</a:t>
            </a:fld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2"/>
              </a:rPr>
              <a:t>https://www.youtube.com/watch?v=MKVqZxhxifo&amp;t=1s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1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11</a:t>
            </a:fld>
            <a:endParaRPr lang="sl-SI"/>
          </a:p>
        </p:txBody>
      </p:sp>
      <p:pic>
        <p:nvPicPr>
          <p:cNvPr id="5" name="Slika 4" descr="ptic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1868175" cy="2290738"/>
          </a:xfrm>
          <a:prstGeom prst="rect">
            <a:avLst/>
          </a:prstGeom>
        </p:spPr>
      </p:pic>
      <p:sp>
        <p:nvSpPr>
          <p:cNvPr id="6" name="Zaokrožen pravokotni oblaček 5"/>
          <p:cNvSpPr/>
          <p:nvPr/>
        </p:nvSpPr>
        <p:spPr>
          <a:xfrm>
            <a:off x="2843808" y="89684"/>
            <a:ext cx="5842991" cy="2835260"/>
          </a:xfrm>
          <a:prstGeom prst="wedgeRoundRectCallout">
            <a:avLst>
              <a:gd name="adj1" fmla="val -38875"/>
              <a:gd name="adj2" fmla="val 756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rgbClr val="FF0000"/>
                </a:solidFill>
              </a:rPr>
              <a:t>Naredi vaje </a:t>
            </a:r>
            <a:r>
              <a:rPr lang="sl-SI" sz="3200" dirty="0">
                <a:solidFill>
                  <a:srgbClr val="FF0000"/>
                </a:solidFill>
              </a:rPr>
              <a:t>iz </a:t>
            </a:r>
            <a:r>
              <a:rPr lang="sl-SI" sz="3200" dirty="0" smtClean="0">
                <a:solidFill>
                  <a:srgbClr val="FF0000"/>
                </a:solidFill>
              </a:rPr>
              <a:t>delovnega </a:t>
            </a:r>
            <a:r>
              <a:rPr lang="sl-SI" sz="3200" dirty="0">
                <a:solidFill>
                  <a:srgbClr val="FF0000"/>
                </a:solidFill>
              </a:rPr>
              <a:t>zvezka,</a:t>
            </a:r>
            <a:br>
              <a:rPr lang="sl-SI" sz="3200" dirty="0">
                <a:solidFill>
                  <a:srgbClr val="FF0000"/>
                </a:solidFill>
              </a:rPr>
            </a:br>
            <a:r>
              <a:rPr lang="sl-SI" sz="3200" dirty="0">
                <a:solidFill>
                  <a:srgbClr val="FF0000"/>
                </a:solidFill>
              </a:rPr>
              <a:t>rezultate si preglej v </a:t>
            </a:r>
            <a:r>
              <a:rPr lang="sl-SI" sz="3200" dirty="0" smtClean="0">
                <a:solidFill>
                  <a:srgbClr val="FF0000"/>
                </a:solidFill>
              </a:rPr>
              <a:t>Rešitvah.</a:t>
            </a:r>
          </a:p>
          <a:p>
            <a:pPr algn="ctr"/>
            <a:r>
              <a:rPr lang="sl-SI" sz="3200" dirty="0" smtClean="0">
                <a:solidFill>
                  <a:srgbClr val="FF0000"/>
                </a:solidFill>
              </a:rPr>
              <a:t>DZ str.: </a:t>
            </a:r>
            <a:r>
              <a:rPr lang="sl-SI" sz="3200" u="sng" dirty="0" smtClean="0">
                <a:solidFill>
                  <a:srgbClr val="FF0000"/>
                </a:solidFill>
              </a:rPr>
              <a:t>58</a:t>
            </a:r>
            <a:r>
              <a:rPr lang="sl-SI" sz="3200" dirty="0" smtClean="0">
                <a:solidFill>
                  <a:srgbClr val="FF0000"/>
                </a:solidFill>
              </a:rPr>
              <a:t>, </a:t>
            </a:r>
            <a:r>
              <a:rPr lang="sl-SI" sz="3200" u="sng" dirty="0" smtClean="0">
                <a:solidFill>
                  <a:srgbClr val="FF0000"/>
                </a:solidFill>
              </a:rPr>
              <a:t>59</a:t>
            </a:r>
            <a:r>
              <a:rPr lang="sl-SI" sz="3200" dirty="0" smtClean="0">
                <a:solidFill>
                  <a:srgbClr val="FF0000"/>
                </a:solidFill>
              </a:rPr>
              <a:t>, 60, </a:t>
            </a:r>
            <a:r>
              <a:rPr lang="sl-SI" sz="3200" u="sng" dirty="0" smtClean="0">
                <a:solidFill>
                  <a:srgbClr val="FF0000"/>
                </a:solidFill>
              </a:rPr>
              <a:t>61</a:t>
            </a:r>
            <a:r>
              <a:rPr lang="sl-SI" sz="3200" dirty="0" smtClean="0">
                <a:solidFill>
                  <a:srgbClr val="FF0000"/>
                </a:solidFill>
              </a:rPr>
              <a:t>, 62</a:t>
            </a:r>
          </a:p>
          <a:p>
            <a:pPr algn="ctr"/>
            <a:r>
              <a:rPr lang="sl-SI" sz="2400" dirty="0" smtClean="0">
                <a:solidFill>
                  <a:schemeClr val="accent4"/>
                </a:solidFill>
              </a:rPr>
              <a:t>(Podčrtane strani so nujne za minimalno znanje.             )  </a:t>
            </a:r>
            <a:endParaRPr lang="sl-SI" sz="2400" dirty="0">
              <a:solidFill>
                <a:schemeClr val="accent4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286000" y="3050435"/>
            <a:ext cx="4572000" cy="35209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hlinkClick r:id="rId3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2400" kern="0" dirty="0">
              <a:solidFill>
                <a:prstClr val="black"/>
              </a:solidFill>
              <a:hlinkClick r:id="rId3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hlinkClick r:id="rId3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hlinkClick r:id="rId3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i="0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hlinkClick r:id="rId3"/>
              </a:rPr>
              <a:t>ČE ŽELIŠ, </a:t>
            </a:r>
            <a:r>
              <a:rPr kumimoji="0" lang="sl-SI" sz="240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lahko vadiš tudi tu!</a:t>
            </a:r>
            <a:endParaRPr kumimoji="0" lang="sl-SI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hlinkClick r:id="rId3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https://eucbeniki.sio.si/mat5/759/index.html</a:t>
            </a: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7-kraka zvezda 7"/>
          <p:cNvSpPr/>
          <p:nvPr/>
        </p:nvSpPr>
        <p:spPr>
          <a:xfrm>
            <a:off x="5868144" y="2236374"/>
            <a:ext cx="553243" cy="500877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>
          <a:xfrm>
            <a:off x="539552" y="404664"/>
            <a:ext cx="5624264" cy="3508499"/>
          </a:xfrm>
        </p:spPr>
        <p:txBody>
          <a:bodyPr/>
          <a:lstStyle/>
          <a:p>
            <a:pPr algn="l"/>
            <a:r>
              <a:rPr lang="sl-SI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Viri:</a:t>
            </a:r>
            <a:endPara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sl-SI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Učbenik za MAT (Svet matematičnih čudes)</a:t>
            </a:r>
          </a:p>
          <a:p>
            <a:pPr marL="171450" indent="-171450" algn="l">
              <a:buFontTx/>
              <a:buChar char="-"/>
            </a:pPr>
            <a:r>
              <a:rPr lang="sl-SI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Spleto gradivo; Mladen </a:t>
            </a:r>
            <a:r>
              <a:rPr lang="sl-SI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Kopasić</a:t>
            </a:r>
            <a:endPara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sl-SI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Spletno gradivo; e-učbenik</a:t>
            </a:r>
          </a:p>
          <a:p>
            <a:pPr marL="171450" indent="-171450" algn="l">
              <a:buFontTx/>
              <a:buChar char="-"/>
            </a:pPr>
            <a:r>
              <a:rPr lang="sl-SI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Drugo spletno gradivo</a:t>
            </a:r>
          </a:p>
          <a:p>
            <a:pPr marL="171450" indent="-171450" algn="l">
              <a:buFontTx/>
              <a:buChar char="-"/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31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33082" y="135184"/>
            <a:ext cx="67479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Spomnimo se imen likov. </a:t>
            </a:r>
            <a:endParaRPr lang="sl-SI" sz="2400" dirty="0" smtClean="0"/>
          </a:p>
          <a:p>
            <a:r>
              <a:rPr lang="sl-SI" sz="2800" dirty="0" smtClean="0"/>
              <a:t>Kaj imajo skupnega liki v prvi vrsti?</a:t>
            </a:r>
          </a:p>
          <a:p>
            <a:r>
              <a:rPr lang="sl-SI" sz="2800" dirty="0" smtClean="0"/>
              <a:t>Kateri izmed vseh likov je poseben in v čem?</a:t>
            </a:r>
          </a:p>
          <a:p>
            <a:endParaRPr lang="sl-SI" sz="2800" dirty="0"/>
          </a:p>
        </p:txBody>
      </p:sp>
      <p:sp>
        <p:nvSpPr>
          <p:cNvPr id="5" name="Pravokotnik 4"/>
          <p:cNvSpPr/>
          <p:nvPr/>
        </p:nvSpPr>
        <p:spPr>
          <a:xfrm>
            <a:off x="810397" y="2293989"/>
            <a:ext cx="1080120" cy="108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655288" y="2293989"/>
            <a:ext cx="2016224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rapezoid 6"/>
          <p:cNvSpPr/>
          <p:nvPr/>
        </p:nvSpPr>
        <p:spPr>
          <a:xfrm>
            <a:off x="5436283" y="1951066"/>
            <a:ext cx="1152128" cy="1440160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/>
          <p:cNvSpPr/>
          <p:nvPr/>
        </p:nvSpPr>
        <p:spPr>
          <a:xfrm>
            <a:off x="702385" y="4537509"/>
            <a:ext cx="1296144" cy="1224136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dločitev 10"/>
          <p:cNvSpPr/>
          <p:nvPr/>
        </p:nvSpPr>
        <p:spPr>
          <a:xfrm>
            <a:off x="7564387" y="1343180"/>
            <a:ext cx="936104" cy="2088232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 trikotnik 11"/>
          <p:cNvSpPr/>
          <p:nvPr/>
        </p:nvSpPr>
        <p:spPr>
          <a:xfrm>
            <a:off x="2770057" y="4387997"/>
            <a:ext cx="1296144" cy="1440160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173233" y="4725144"/>
            <a:ext cx="1152128" cy="1152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ilni petkotnik 13"/>
          <p:cNvSpPr/>
          <p:nvPr/>
        </p:nvSpPr>
        <p:spPr>
          <a:xfrm>
            <a:off x="5552839" y="4220960"/>
            <a:ext cx="1512168" cy="1656184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krožen pravokotni oblaček 15"/>
          <p:cNvSpPr/>
          <p:nvPr/>
        </p:nvSpPr>
        <p:spPr>
          <a:xfrm>
            <a:off x="7189537" y="3561797"/>
            <a:ext cx="1926754" cy="1175352"/>
          </a:xfrm>
          <a:prstGeom prst="wedgeRoundRectCallout">
            <a:avLst>
              <a:gd name="adj1" fmla="val 2445"/>
              <a:gd name="adj2" fmla="val 698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Pomembne besede: ploskev, lik, oglišče, stranica.</a:t>
            </a:r>
            <a:endParaRPr lang="sl-SI" dirty="0"/>
          </a:p>
        </p:txBody>
      </p:sp>
      <p:pic>
        <p:nvPicPr>
          <p:cNvPr id="20" name="Slika 19" descr="ptic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581128"/>
            <a:ext cx="1296144" cy="2009962"/>
          </a:xfrm>
          <a:prstGeom prst="rect">
            <a:avLst/>
          </a:prstGeom>
        </p:spPr>
      </p:pic>
      <p:sp>
        <p:nvSpPr>
          <p:cNvPr id="21" name="Ograda številke diapoz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2</a:t>
            </a:fld>
            <a:endParaRPr lang="sl-SI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1401" y="3633446"/>
            <a:ext cx="609600" cy="609600"/>
          </a:xfrm>
          <a:prstGeom prst="rect">
            <a:avLst/>
          </a:prstGeom>
        </p:spPr>
      </p:pic>
      <p:sp>
        <p:nvSpPr>
          <p:cNvPr id="15" name="7-kraka zvezda 14"/>
          <p:cNvSpPr/>
          <p:nvPr/>
        </p:nvSpPr>
        <p:spPr>
          <a:xfrm>
            <a:off x="7427168" y="135184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čni vnos 8"/>
          <p:cNvSpPr/>
          <p:nvPr/>
        </p:nvSpPr>
        <p:spPr>
          <a:xfrm rot="21027870">
            <a:off x="692285" y="3416776"/>
            <a:ext cx="4752528" cy="2592288"/>
          </a:xfrm>
          <a:prstGeom prst="flowChartManualInp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http://animatedgif.net/people/bob_walking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903" y="5361996"/>
            <a:ext cx="504056" cy="1022809"/>
          </a:xfrm>
          <a:prstGeom prst="rect">
            <a:avLst/>
          </a:prstGeom>
          <a:noFill/>
        </p:spPr>
      </p:pic>
      <p:sp>
        <p:nvSpPr>
          <p:cNvPr id="20" name="PoljeZBesedilom 19"/>
          <p:cNvSpPr txBox="1"/>
          <p:nvPr/>
        </p:nvSpPr>
        <p:spPr>
          <a:xfrm>
            <a:off x="3491880" y="599628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6 m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4848986" y="398369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3 m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30393" y="454985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Janezov vrt </a:t>
            </a: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ima obliko štirikotnika in ima torej štiri stranice.</a:t>
            </a:r>
          </a:p>
          <a:p>
            <a:endParaRPr lang="sl-SI" sz="2000" dirty="0" smtClean="0"/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Janez je prehodil pot okrog in okrog vrta, in sicer natanko po meji. Želel je ugotoviti, kako dolga je bila njegova celotna pot. </a:t>
            </a:r>
            <a:r>
              <a:rPr lang="sl-SI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 klikanjem lahko slediš Janezovi poti)</a:t>
            </a: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je to ugotovil, je moral sešteti vse stranice.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555484" y="318491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7 m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40751" y="504557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 m</a:t>
            </a:r>
            <a:endParaRPr lang="sl-SI" dirty="0"/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3</a:t>
            </a:fld>
            <a:endParaRPr lang="sl-SI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1"/>
          </p:nvPr>
        </p:nvSpPr>
        <p:spPr>
          <a:xfrm>
            <a:off x="5825488" y="5289034"/>
            <a:ext cx="3133478" cy="1050936"/>
          </a:xfrm>
        </p:spPr>
        <p:txBody>
          <a:bodyPr/>
          <a:lstStyle/>
          <a:p>
            <a:r>
              <a:rPr lang="sl-SI" sz="2400" dirty="0" smtClean="0">
                <a:solidFill>
                  <a:srgbClr val="FF0000"/>
                </a:solidFill>
              </a:rPr>
              <a:t>Janez je na ta način izračunal </a:t>
            </a:r>
            <a:r>
              <a:rPr lang="sl-SI" sz="2400" b="1" dirty="0" smtClean="0">
                <a:solidFill>
                  <a:srgbClr val="FF0000"/>
                </a:solidFill>
              </a:rPr>
              <a:t>obseg</a:t>
            </a:r>
            <a:r>
              <a:rPr lang="sl-SI" sz="2400" dirty="0" smtClean="0">
                <a:solidFill>
                  <a:srgbClr val="FF0000"/>
                </a:solidFill>
              </a:rPr>
              <a:t> vrta. </a:t>
            </a:r>
            <a:r>
              <a:rPr lang="sl-SI" sz="2400" b="1" dirty="0" smtClean="0">
                <a:solidFill>
                  <a:srgbClr val="FF0000"/>
                </a:solidFill>
              </a:rPr>
              <a:t>Seštel </a:t>
            </a:r>
            <a:r>
              <a:rPr lang="sl-SI" sz="2400" dirty="0" smtClean="0">
                <a:solidFill>
                  <a:srgbClr val="FF0000"/>
                </a:solidFill>
              </a:rPr>
              <a:t>je </a:t>
            </a:r>
            <a:r>
              <a:rPr lang="sl-SI" sz="2400" b="1" dirty="0" smtClean="0">
                <a:solidFill>
                  <a:srgbClr val="FF0000"/>
                </a:solidFill>
              </a:rPr>
              <a:t>dolžine vseh stranic.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5387917" y="3041035"/>
            <a:ext cx="4008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je to izračunal?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 + 3 m + 7 m + 2 m = 18 m</a:t>
            </a:r>
          </a:p>
          <a:p>
            <a:pPr>
              <a:lnSpc>
                <a:spcPct val="150000"/>
              </a:lnSpc>
            </a:pPr>
            <a:r>
              <a:rPr lang="sl-SI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Obseg vrta je 18 m.</a:t>
            </a: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331" y="3041035"/>
            <a:ext cx="609600" cy="609600"/>
          </a:xfrm>
          <a:prstGeom prst="rect">
            <a:avLst/>
          </a:prstGeom>
        </p:spPr>
      </p:pic>
      <p:sp>
        <p:nvSpPr>
          <p:cNvPr id="15" name="7-kraka zvezda 14"/>
          <p:cNvSpPr/>
          <p:nvPr/>
        </p:nvSpPr>
        <p:spPr>
          <a:xfrm>
            <a:off x="7772400" y="292925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7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2728 L 0.51996 -0.12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97 -0.12278 L 0.47656 -0.493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56 -0.49387 L -0.05903 -0.326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-0.32624 L -0.01181 -0.027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6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jeZBesedilom 14"/>
          <p:cNvSpPr txBox="1"/>
          <p:nvPr/>
        </p:nvSpPr>
        <p:spPr>
          <a:xfrm>
            <a:off x="572018" y="501629"/>
            <a:ext cx="82838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Janezova njiva </a:t>
            </a:r>
            <a:endParaRPr lang="sl-SI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ima obliko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pravokotnika, ena stranica meri 6 metrov, druga pa 4 metre. Janez je prehodil pot okrog in okrog njive, natanko po črtah, oziroma stranicah. Seštel je dolžine vseh stranic.</a:t>
            </a:r>
            <a:r>
              <a:rPr lang="sl-SI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 klikanjem lahko slediš Janezovi poti)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dirty="0"/>
          </a:p>
        </p:txBody>
      </p:sp>
      <p:sp>
        <p:nvSpPr>
          <p:cNvPr id="18" name="Pravokotnik 17"/>
          <p:cNvSpPr/>
          <p:nvPr/>
        </p:nvSpPr>
        <p:spPr>
          <a:xfrm>
            <a:off x="389876" y="2745287"/>
            <a:ext cx="432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animatedgif.net/people/bob_walking_e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76" y="4572762"/>
            <a:ext cx="504056" cy="1022809"/>
          </a:xfrm>
          <a:prstGeom prst="rect">
            <a:avLst/>
          </a:prstGeom>
          <a:noFill/>
        </p:spPr>
      </p:pic>
      <p:sp>
        <p:nvSpPr>
          <p:cNvPr id="20" name="PoljeZBesedilom 19"/>
          <p:cNvSpPr txBox="1"/>
          <p:nvPr/>
        </p:nvSpPr>
        <p:spPr>
          <a:xfrm>
            <a:off x="2123728" y="559557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6 m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4709876" y="459778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4 m</a:t>
            </a:r>
            <a:endParaRPr lang="sl-SI" dirty="0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4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1"/>
          </p:nvPr>
        </p:nvSpPr>
        <p:spPr>
          <a:xfrm>
            <a:off x="5633182" y="5013176"/>
            <a:ext cx="2895600" cy="365125"/>
          </a:xfrm>
        </p:spPr>
        <p:txBody>
          <a:bodyPr/>
          <a:lstStyle/>
          <a:p>
            <a:r>
              <a:rPr lang="sl-SI" sz="2400" dirty="0" smtClean="0">
                <a:solidFill>
                  <a:srgbClr val="FF0000"/>
                </a:solidFill>
              </a:rPr>
              <a:t>Janez je izračunal </a:t>
            </a:r>
            <a:r>
              <a:rPr lang="sl-SI" sz="2400" b="1" dirty="0" smtClean="0">
                <a:solidFill>
                  <a:srgbClr val="FF0000"/>
                </a:solidFill>
              </a:rPr>
              <a:t>obseg </a:t>
            </a:r>
            <a:r>
              <a:rPr lang="sl-SI" sz="2400" dirty="0" smtClean="0">
                <a:solidFill>
                  <a:srgbClr val="FF0000"/>
                </a:solidFill>
              </a:rPr>
              <a:t>tako, da je </a:t>
            </a:r>
            <a:r>
              <a:rPr lang="sl-SI" sz="2400" b="1" dirty="0" smtClean="0">
                <a:solidFill>
                  <a:srgbClr val="FF0000"/>
                </a:solidFill>
              </a:rPr>
              <a:t>seštel dolžine </a:t>
            </a:r>
            <a:r>
              <a:rPr lang="sl-SI" sz="2400" dirty="0" smtClean="0">
                <a:solidFill>
                  <a:srgbClr val="FF0000"/>
                </a:solidFill>
              </a:rPr>
              <a:t>vseh </a:t>
            </a:r>
            <a:r>
              <a:rPr lang="sl-SI" sz="2400" b="1" dirty="0" smtClean="0">
                <a:solidFill>
                  <a:srgbClr val="FF0000"/>
                </a:solidFill>
              </a:rPr>
              <a:t>stranic</a:t>
            </a:r>
            <a:r>
              <a:rPr lang="sl-SI" sz="1800" dirty="0" smtClean="0">
                <a:solidFill>
                  <a:srgbClr val="FF0000"/>
                </a:solidFill>
              </a:rPr>
              <a:t>.</a:t>
            </a:r>
            <a:endParaRPr lang="sl-SI" sz="1800" dirty="0">
              <a:solidFill>
                <a:srgbClr val="FF0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066364" y="2538381"/>
            <a:ext cx="4029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je računal?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 + 4 m + 6 m + 4 m = 20m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Obseg njive je 20 m. 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805947" y="6120501"/>
            <a:ext cx="417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>
                <a:solidFill>
                  <a:srgbClr val="7030A0"/>
                </a:solidFill>
              </a:rPr>
              <a:t>Za bistre glave</a:t>
            </a:r>
            <a:r>
              <a:rPr lang="sl-SI" dirty="0">
                <a:solidFill>
                  <a:srgbClr val="7030A0"/>
                </a:solidFill>
              </a:rPr>
              <a:t>:</a:t>
            </a:r>
          </a:p>
          <a:p>
            <a:r>
              <a:rPr lang="sl-SI" dirty="0">
                <a:solidFill>
                  <a:srgbClr val="7030A0"/>
                </a:solidFill>
              </a:rPr>
              <a:t>Lahko tudi </a:t>
            </a:r>
            <a:r>
              <a:rPr lang="sl-SI" dirty="0" smtClean="0">
                <a:solidFill>
                  <a:srgbClr val="7030A0"/>
                </a:solidFill>
              </a:rPr>
              <a:t>takole</a:t>
            </a:r>
            <a:r>
              <a:rPr lang="sl-SI" dirty="0">
                <a:solidFill>
                  <a:srgbClr val="7030A0"/>
                </a:solidFill>
              </a:rPr>
              <a:t>: </a:t>
            </a:r>
            <a:r>
              <a:rPr lang="sl-SI" dirty="0" smtClean="0">
                <a:solidFill>
                  <a:srgbClr val="7030A0"/>
                </a:solidFill>
              </a:rPr>
              <a:t>2 . 6 m + 2 . 4 m= 20 </a:t>
            </a:r>
            <a:r>
              <a:rPr lang="sl-SI" dirty="0">
                <a:solidFill>
                  <a:srgbClr val="7030A0"/>
                </a:solidFill>
              </a:rPr>
              <a:t>m</a:t>
            </a:r>
          </a:p>
        </p:txBody>
      </p:sp>
      <p:sp>
        <p:nvSpPr>
          <p:cNvPr id="14" name="7-kraka zvezda 13"/>
          <p:cNvSpPr/>
          <p:nvPr/>
        </p:nvSpPr>
        <p:spPr>
          <a:xfrm>
            <a:off x="7757964" y="44429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Smeško 21"/>
          <p:cNvSpPr/>
          <p:nvPr/>
        </p:nvSpPr>
        <p:spPr>
          <a:xfrm>
            <a:off x="220073" y="6256748"/>
            <a:ext cx="456107" cy="4384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8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2731 L 0.46475 -0.0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37 0.00439 L 0.48437 -0.44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37 -0.4419 L -0.01181 -0.4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45232 L -0.01962 -0.04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83568" y="548680"/>
            <a:ext cx="7858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Na podoben način lahko izračunamo </a:t>
            </a:r>
            <a:r>
              <a:rPr lang="sl-SI" sz="2800" b="1" u="sng" dirty="0" smtClean="0">
                <a:solidFill>
                  <a:srgbClr val="FF0000"/>
                </a:solidFill>
              </a:rPr>
              <a:t>obseg</a:t>
            </a:r>
            <a:r>
              <a:rPr lang="sl-SI" sz="2800" b="1" u="sng" dirty="0" smtClean="0"/>
              <a:t> kvadrata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83568" y="1196752"/>
            <a:ext cx="61418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500" b="1" dirty="0" smtClean="0">
                <a:solidFill>
                  <a:srgbClr val="FF0000"/>
                </a:solidFill>
              </a:rPr>
              <a:t>Sešteti</a:t>
            </a:r>
            <a:r>
              <a:rPr lang="sl-SI" sz="2500" dirty="0" smtClean="0">
                <a:solidFill>
                  <a:srgbClr val="FF0000"/>
                </a:solidFill>
              </a:rPr>
              <a:t> moramo </a:t>
            </a:r>
            <a:r>
              <a:rPr lang="sl-SI" sz="2500" b="1" dirty="0" smtClean="0">
                <a:solidFill>
                  <a:srgbClr val="FF0000"/>
                </a:solidFill>
              </a:rPr>
              <a:t>dolžine vseh stranic</a:t>
            </a:r>
            <a:r>
              <a:rPr lang="sl-SI" sz="2500" dirty="0" smtClean="0">
                <a:solidFill>
                  <a:srgbClr val="FF0000"/>
                </a:solidFill>
              </a:rPr>
              <a:t>. </a:t>
            </a:r>
            <a:r>
              <a:rPr lang="sl-SI" sz="2500" dirty="0" smtClean="0"/>
              <a:t>Takole:  </a:t>
            </a:r>
            <a:endParaRPr lang="sl-SI" sz="2500" dirty="0"/>
          </a:p>
        </p:txBody>
      </p:sp>
      <p:sp>
        <p:nvSpPr>
          <p:cNvPr id="18" name="Pravokotnik 17"/>
          <p:cNvSpPr/>
          <p:nvPr/>
        </p:nvSpPr>
        <p:spPr>
          <a:xfrm>
            <a:off x="735923" y="2256146"/>
            <a:ext cx="2664296" cy="266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animatedgif.net/people/bob_walking_e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23" y="3897337"/>
            <a:ext cx="504056" cy="1022809"/>
          </a:xfrm>
          <a:prstGeom prst="rect">
            <a:avLst/>
          </a:prstGeom>
          <a:noFill/>
        </p:spPr>
      </p:pic>
      <p:sp>
        <p:nvSpPr>
          <p:cNvPr id="20" name="PoljeZBesedilom 19"/>
          <p:cNvSpPr txBox="1"/>
          <p:nvPr/>
        </p:nvSpPr>
        <p:spPr>
          <a:xfrm>
            <a:off x="1798606" y="492014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3 m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3408781" y="347379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3 m</a:t>
            </a:r>
            <a:endParaRPr lang="sl-SI" dirty="0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5</a:t>
            </a:fld>
            <a:endParaRPr lang="sl-SI"/>
          </a:p>
        </p:txBody>
      </p:sp>
      <p:sp>
        <p:nvSpPr>
          <p:cNvPr id="24" name="PoljeZBesedilom 23"/>
          <p:cNvSpPr txBox="1"/>
          <p:nvPr/>
        </p:nvSpPr>
        <p:spPr>
          <a:xfrm>
            <a:off x="4355976" y="2564904"/>
            <a:ext cx="478802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 + 3 m + 3 m + 3 m = 12 m</a:t>
            </a:r>
          </a:p>
          <a:p>
            <a:pPr>
              <a:lnSpc>
                <a:spcPct val="150000"/>
              </a:lnSpc>
            </a:pPr>
            <a:r>
              <a:rPr lang="sl-SI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Obseg kvadrata je 12 m.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694331" y="6033184"/>
            <a:ext cx="317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u="sng" dirty="0" smtClean="0">
                <a:solidFill>
                  <a:srgbClr val="7030A0"/>
                </a:solidFill>
              </a:rPr>
              <a:t>Za bistre glave: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Lahko tudi takole: 4 . 3m = 12 m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11" name="7-kraka zvezda 10"/>
          <p:cNvSpPr/>
          <p:nvPr/>
        </p:nvSpPr>
        <p:spPr>
          <a:xfrm>
            <a:off x="7956376" y="1168524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Smeško 13"/>
          <p:cNvSpPr/>
          <p:nvPr/>
        </p:nvSpPr>
        <p:spPr>
          <a:xfrm>
            <a:off x="227461" y="6100484"/>
            <a:ext cx="456107" cy="4384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1965E-6 L 0.31893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92 0.00439 L 0.31892 -0.373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92 -0.37317 L -0.004 -0.378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35768 L 3.33333E-6 -4.4508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nakokraki trikotnik 8"/>
          <p:cNvSpPr/>
          <p:nvPr/>
        </p:nvSpPr>
        <p:spPr>
          <a:xfrm>
            <a:off x="1187624" y="2708920"/>
            <a:ext cx="3672408" cy="2952328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1012718" y="836712"/>
            <a:ext cx="715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Kaj pa </a:t>
            </a:r>
            <a:r>
              <a:rPr lang="sl-SI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obseg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tega lika? </a:t>
            </a: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Imamo </a:t>
            </a:r>
            <a:r>
              <a:rPr lang="sl-SI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trikotnik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 tremi enako dolgimi stranicami.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animatedgif.net/people/bob_walking_e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504056" cy="1022809"/>
          </a:xfrm>
          <a:prstGeom prst="rect">
            <a:avLst/>
          </a:prstGeom>
          <a:noFill/>
        </p:spPr>
      </p:pic>
      <p:sp>
        <p:nvSpPr>
          <p:cNvPr id="20" name="PoljeZBesedilom 19"/>
          <p:cNvSpPr txBox="1"/>
          <p:nvPr/>
        </p:nvSpPr>
        <p:spPr>
          <a:xfrm>
            <a:off x="2699792" y="573325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5 m</a:t>
            </a:r>
            <a:endParaRPr lang="sl-SI" dirty="0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6</a:t>
            </a:fld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5076056" y="2312089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Obseg bomo izračunali tako, da bomo sešteli dolžine vseh stranic: 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5m + 5m+ 5m = 15 m </a:t>
            </a:r>
          </a:p>
          <a:p>
            <a:pPr>
              <a:lnSpc>
                <a:spcPct val="150000"/>
              </a:lnSpc>
            </a:pPr>
            <a:r>
              <a:rPr lang="sl-SI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Obseg trikotnika je 15 m.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105655" y="62010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u="sng" dirty="0">
                <a:solidFill>
                  <a:srgbClr val="7030A0"/>
                </a:solidFill>
              </a:rPr>
              <a:t>Za bistre glave:</a:t>
            </a:r>
          </a:p>
          <a:p>
            <a:r>
              <a:rPr lang="sl-SI" dirty="0">
                <a:solidFill>
                  <a:srgbClr val="7030A0"/>
                </a:solidFill>
              </a:rPr>
              <a:t>Lahko tudi takole: </a:t>
            </a:r>
            <a:r>
              <a:rPr lang="sl-SI" dirty="0" smtClean="0">
                <a:solidFill>
                  <a:srgbClr val="7030A0"/>
                </a:solidFill>
              </a:rPr>
              <a:t>3 </a:t>
            </a:r>
            <a:r>
              <a:rPr lang="sl-SI" dirty="0">
                <a:solidFill>
                  <a:srgbClr val="7030A0"/>
                </a:solidFill>
              </a:rPr>
              <a:t>. </a:t>
            </a:r>
            <a:r>
              <a:rPr lang="sl-SI" dirty="0" smtClean="0">
                <a:solidFill>
                  <a:srgbClr val="7030A0"/>
                </a:solidFill>
              </a:rPr>
              <a:t>5 m </a:t>
            </a:r>
            <a:r>
              <a:rPr lang="sl-SI" dirty="0">
                <a:solidFill>
                  <a:srgbClr val="7030A0"/>
                </a:solidFill>
              </a:rPr>
              <a:t>= </a:t>
            </a:r>
            <a:r>
              <a:rPr lang="sl-SI" dirty="0" smtClean="0">
                <a:solidFill>
                  <a:srgbClr val="7030A0"/>
                </a:solidFill>
              </a:rPr>
              <a:t>15 </a:t>
            </a:r>
            <a:r>
              <a:rPr lang="sl-SI" dirty="0">
                <a:solidFill>
                  <a:srgbClr val="7030A0"/>
                </a:solidFill>
              </a:rPr>
              <a:t>m</a:t>
            </a:r>
          </a:p>
        </p:txBody>
      </p:sp>
      <p:sp>
        <p:nvSpPr>
          <p:cNvPr id="11" name="7-kraka zvezda 10"/>
          <p:cNvSpPr/>
          <p:nvPr/>
        </p:nvSpPr>
        <p:spPr>
          <a:xfrm>
            <a:off x="7821340" y="31809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meško 2"/>
          <p:cNvSpPr/>
          <p:nvPr/>
        </p:nvSpPr>
        <p:spPr>
          <a:xfrm>
            <a:off x="556611" y="6304978"/>
            <a:ext cx="456107" cy="4384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526E-6 L 0.42916 0.00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6 0.00948 L 0.20868 -0.43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9 -0.47213 L 1.11111E-6 -4.7976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tic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9913" y="2552227"/>
            <a:ext cx="2520280" cy="1840900"/>
          </a:xfrm>
          <a:prstGeom prst="rect">
            <a:avLst/>
          </a:prstGeom>
        </p:spPr>
      </p:pic>
      <p:sp>
        <p:nvSpPr>
          <p:cNvPr id="5" name="Zaokrožen pravokotni oblaček 4"/>
          <p:cNvSpPr/>
          <p:nvPr/>
        </p:nvSpPr>
        <p:spPr>
          <a:xfrm>
            <a:off x="323528" y="0"/>
            <a:ext cx="5256584" cy="2552227"/>
          </a:xfrm>
          <a:prstGeom prst="wedgeRoundRectCallout">
            <a:avLst>
              <a:gd name="adj1" fmla="val 11517"/>
              <a:gd name="adj2" fmla="val 749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POMNI!</a:t>
            </a:r>
          </a:p>
          <a:p>
            <a:pPr>
              <a:lnSpc>
                <a:spcPct val="150000"/>
              </a:lnSpc>
            </a:pPr>
            <a:r>
              <a:rPr lang="sl-SI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Obseg </a:t>
            </a:r>
            <a:r>
              <a:rPr 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lika – večkotnika izračunamo </a:t>
            </a:r>
            <a:r>
              <a:rPr lang="sl-SI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tako, da </a:t>
            </a:r>
            <a:r>
              <a:rPr lang="sl-SI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seštejemo</a:t>
            </a:r>
            <a:r>
              <a:rPr lang="sl-SI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dolžne vseh </a:t>
            </a:r>
            <a:r>
              <a:rPr 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njegovih stranic</a:t>
            </a:r>
            <a:r>
              <a:rPr lang="sl-SI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Pravokotnik 5"/>
          <p:cNvSpPr/>
          <p:nvPr/>
        </p:nvSpPr>
        <p:spPr>
          <a:xfrm rot="1653373">
            <a:off x="831677" y="4708455"/>
            <a:ext cx="1296000" cy="1295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3347864" y="5157192"/>
            <a:ext cx="2519800" cy="12238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Enakokraki trikotnik 7"/>
          <p:cNvSpPr/>
          <p:nvPr/>
        </p:nvSpPr>
        <p:spPr>
          <a:xfrm rot="20608018">
            <a:off x="7102180" y="4476264"/>
            <a:ext cx="1475656" cy="129614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7</a:t>
            </a:fld>
            <a:endParaRPr lang="sl-SI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0" name="7-kraka zvezda 9"/>
          <p:cNvSpPr/>
          <p:nvPr/>
        </p:nvSpPr>
        <p:spPr>
          <a:xfrm>
            <a:off x="7840008" y="43719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700" dirty="0" smtClean="0"/>
              <a:t>ZAPIS V ZVEZEK (Prepiši in preriši to in naslednjo drsnico.)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</a:rPr>
              <a:t>OBSEG VEČKOTNIKA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Obseg moje noge je ______ cm. (Izpolni.)</a:t>
            </a:r>
          </a:p>
          <a:p>
            <a:r>
              <a:rPr lang="sl-SI" dirty="0" smtClean="0"/>
              <a:t>Obseg mojega pasu je ______ cm.</a:t>
            </a: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Beseda OBSEG </a:t>
            </a:r>
            <a:r>
              <a:rPr lang="sl-SI" dirty="0">
                <a:solidFill>
                  <a:srgbClr val="FF0000"/>
                </a:solidFill>
              </a:rPr>
              <a:t>pomeni, da nekaj izmerimo okrog in </a:t>
            </a:r>
            <a:r>
              <a:rPr lang="sl-SI" dirty="0" smtClean="0">
                <a:solidFill>
                  <a:srgbClr val="FF0000"/>
                </a:solidFill>
              </a:rPr>
              <a:t>okrog. Tam, kjer smo z merjenjem začeli, na koncu tudi končamo. 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8</a:t>
            </a:fld>
            <a:endParaRPr lang="sl-SI"/>
          </a:p>
        </p:txBody>
      </p:sp>
      <p:sp>
        <p:nvSpPr>
          <p:cNvPr id="6" name="7-kraka zvezda 5"/>
          <p:cNvSpPr/>
          <p:nvPr/>
        </p:nvSpPr>
        <p:spPr>
          <a:xfrm>
            <a:off x="8028384" y="84331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991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stirikotni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3082585"/>
            <a:ext cx="5400600" cy="25273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395536" y="100772"/>
            <a:ext cx="839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>
              <a:solidFill>
                <a:srgbClr val="FF0000"/>
              </a:solidFill>
            </a:endParaRPr>
          </a:p>
          <a:p>
            <a:r>
              <a:rPr 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Obseg lika izračunamo tako, da seštejemo dolžine vseh njegovih stranic. </a:t>
            </a:r>
          </a:p>
          <a:p>
            <a:r>
              <a:rPr lang="sl-SI" sz="2400" dirty="0" smtClean="0"/>
              <a:t>Podatki: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771800" y="551723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940152" y="544522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132682" y="290451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95536" y="3429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</a:t>
            </a:r>
            <a:endParaRPr lang="sl-SI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1403648" y="43651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</a:t>
            </a:r>
            <a:endParaRPr lang="sl-SI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3635896" y="37890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</a:t>
            </a:r>
            <a:endParaRPr lang="sl-SI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4211960" y="544522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</a:t>
            </a:r>
            <a:endParaRPr lang="sl-SI" dirty="0"/>
          </a:p>
        </p:txBody>
      </p:sp>
      <p:sp>
        <p:nvSpPr>
          <p:cNvPr id="41" name="PoljeZBesedilom 40"/>
          <p:cNvSpPr txBox="1"/>
          <p:nvPr/>
        </p:nvSpPr>
        <p:spPr>
          <a:xfrm>
            <a:off x="1556895" y="1290404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a = 4 cm</a:t>
            </a:r>
          </a:p>
          <a:p>
            <a:endParaRPr lang="sl-SI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b = 7 cm</a:t>
            </a:r>
          </a:p>
          <a:p>
            <a:endParaRPr lang="sl-SI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c = 2 cm</a:t>
            </a:r>
          </a:p>
          <a:p>
            <a:endParaRPr lang="sl-SI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d = 5 cm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oljeZBesedilom 41"/>
          <p:cNvSpPr txBox="1"/>
          <p:nvPr/>
        </p:nvSpPr>
        <p:spPr>
          <a:xfrm>
            <a:off x="5436096" y="213285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187624" y="306896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c</a:t>
            </a:r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886F-2A37-4FF9-88F6-5E663724B105}" type="slidenum">
              <a:rPr lang="sl-SI" smtClean="0"/>
              <a:pPr/>
              <a:t>9</a:t>
            </a:fld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3869432" y="1967465"/>
            <a:ext cx="49183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Račun: </a:t>
            </a:r>
          </a:p>
          <a:p>
            <a:r>
              <a:rPr lang="sl-SI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 + 7 cm + 2cm + 5cm = 18 cm</a:t>
            </a:r>
          </a:p>
          <a:p>
            <a:endParaRPr lang="sl-SI" dirty="0">
              <a:solidFill>
                <a:schemeClr val="tx2"/>
              </a:solidFill>
            </a:endParaRPr>
          </a:p>
          <a:p>
            <a:r>
              <a:rPr lang="sl-SI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Obseg štirikotnika je 18 cm</a:t>
            </a:r>
            <a:r>
              <a:rPr lang="sl-SI" dirty="0" smtClean="0">
                <a:solidFill>
                  <a:schemeClr val="tx2"/>
                </a:solidFill>
              </a:rPr>
              <a:t>.</a:t>
            </a:r>
          </a:p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7" name="7-kraka zvezda 16"/>
          <p:cNvSpPr/>
          <p:nvPr/>
        </p:nvSpPr>
        <p:spPr>
          <a:xfrm>
            <a:off x="7873366" y="1070332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33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662</Words>
  <Application>Microsoft Office PowerPoint</Application>
  <PresentationFormat>Diaprojekcija na zaslonu (4:3)</PresentationFormat>
  <Paragraphs>108</Paragraphs>
  <Slides>12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OBSEG VEČKOTNIKA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ZAPIS V ZVEZEK (Prepiši in preriši to in naslednjo drsnico.) OBSEG VEČKOTNIKA</vt:lpstr>
      <vt:lpstr>PowerPointova predstavitev</vt:lpstr>
      <vt:lpstr>  Današnjo učno snov si na spodnji povezavi oglej še malo drugače!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Mladen Kopasic</dc:creator>
  <cp:lastModifiedBy>Skrbnik</cp:lastModifiedBy>
  <cp:revision>105</cp:revision>
  <dcterms:created xsi:type="dcterms:W3CDTF">2011-10-23T09:52:58Z</dcterms:created>
  <dcterms:modified xsi:type="dcterms:W3CDTF">2020-04-18T14:14:56Z</dcterms:modified>
</cp:coreProperties>
</file>