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9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5" r:id="rId38"/>
    <p:sldId id="296" r:id="rId39"/>
    <p:sldId id="301" r:id="rId40"/>
    <p:sldId id="304" r:id="rId41"/>
    <p:sldId id="303" r:id="rId42"/>
    <p:sldId id="306" r:id="rId43"/>
    <p:sldId id="308" r:id="rId44"/>
    <p:sldId id="297" r:id="rId4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B6CDC-2E09-4B05-90AB-D69B16D0C39D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C408-1D50-455B-9014-172784968F0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23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12FB1-416A-4A3F-AD5B-94C8D2CC2FC1}" type="slidenum">
              <a:rPr lang="sl-SI" smtClean="0"/>
              <a:pPr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324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12FB1-416A-4A3F-AD5B-94C8D2CC2FC1}" type="slidenum">
              <a:rPr lang="sl-SI" smtClean="0"/>
              <a:pPr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772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355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196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493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981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805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917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171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075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122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515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896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6DF59-2667-4D40-86A1-2CB959E7BF37}" type="datetimeFigureOut">
              <a:rPr lang="sl-SI" smtClean="0"/>
              <a:t>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42AB4-B2F7-41C7-9A91-56D6EFE03FF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956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gif"/><Relationship Id="rId2" Type="http://schemas.openxmlformats.org/officeDocument/2006/relationships/hyperlink" Target="http://www.autoskola-formula.hr/index.php/znakovi-opasnosti/index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hyperlink" Target="http://autoskola-formula.hr/znakovi-obavijesti/autoznakovi/c01_prednost_prolaska_prema_vozilima_iz_suprotnog_smjer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hyperlink" Target="https://ucilnice.arnes.si/pluginfile.php/1715629/mod_resource/content/0/Kolesarski%20izpit%20-%20teorija%20(1)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autoskola-formula.hr/index.php/znakovi-opasnosti/index/" TargetMode="External"/><Relationship Id="rId7" Type="http://schemas.openxmlformats.org/officeDocument/2006/relationships/hyperlink" Target="http://www.autoskola-formula.hr/index.php/znakovi-obavijesti/index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hyperlink" Target="http://www.autoskola-formula.hr/index.php/znakovi-izricitih-naredbi/index/" TargetMode="Externa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hyperlink" Target="https://eucbeniki.sio.si/nit4/1313/index.html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hyperlink" Target="http://www.autoskola-formula.hr/index.php/znakovi-izricitih-naredbi/index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612571" y="-195943"/>
            <a:ext cx="6639524" cy="1973428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00B050"/>
                </a:solidFill>
              </a:rPr>
              <a:t/>
            </a:r>
            <a:br>
              <a:rPr lang="sl-SI" b="1" dirty="0" smtClean="0">
                <a:solidFill>
                  <a:srgbClr val="00B050"/>
                </a:solidFill>
              </a:rPr>
            </a:br>
            <a:r>
              <a:rPr lang="sl-SI" b="1" dirty="0" smtClean="0">
                <a:solidFill>
                  <a:srgbClr val="00B050"/>
                </a:solidFill>
              </a:rPr>
              <a:t/>
            </a:r>
            <a:br>
              <a:rPr lang="sl-SI" b="1" dirty="0" smtClean="0">
                <a:solidFill>
                  <a:srgbClr val="00B050"/>
                </a:solidFill>
              </a:rPr>
            </a:br>
            <a:r>
              <a:rPr lang="sl-SI" sz="4400" b="1" dirty="0" smtClean="0">
                <a:solidFill>
                  <a:srgbClr val="00B050"/>
                </a:solidFill>
              </a:rPr>
              <a:t>PRIPRAVE NA TEORETIČNI DEL KOLESARSKEGA IZPITA</a:t>
            </a:r>
            <a:r>
              <a:rPr lang="sl-SI" b="1" dirty="0" smtClean="0">
                <a:solidFill>
                  <a:srgbClr val="00B050"/>
                </a:solidFill>
              </a:rPr>
              <a:t/>
            </a:r>
            <a:br>
              <a:rPr lang="sl-SI" b="1" dirty="0" smtClean="0">
                <a:solidFill>
                  <a:srgbClr val="00B050"/>
                </a:solidFill>
              </a:rPr>
            </a:br>
            <a:r>
              <a:rPr lang="sl-SI" sz="2000" b="1" dirty="0">
                <a:solidFill>
                  <a:srgbClr val="FF0000"/>
                </a:solidFill>
              </a:rPr>
              <a:t>Vklopi zvočni posnetek s klikom na zvočnik na sredini drsnice, nato klikni na prvo puščico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267001" y="8657134"/>
            <a:ext cx="6858000" cy="165576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026" name="Picture 2" descr="Na kolo nič več brez čelade | Žurnal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46" y="1988841"/>
            <a:ext cx="3260599" cy="18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metna varnost - Kolesarski izpit - Osnovna šola Hrušev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02" y="1627294"/>
            <a:ext cx="3403079" cy="254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 napak neizkušenih kolesarjev - INFOTEH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03418"/>
            <a:ext cx="3335504" cy="221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OTO:Kar se kolesar nauči, to kolesar zna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585" y="4675031"/>
            <a:ext cx="2733675" cy="1676400"/>
          </a:xfrm>
          <a:prstGeom prst="rect">
            <a:avLst/>
          </a:prstGeom>
        </p:spPr>
      </p:pic>
      <p:pic>
        <p:nvPicPr>
          <p:cNvPr id="1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2564904"/>
          </a:xfrm>
        </p:spPr>
        <p:txBody>
          <a:bodyPr>
            <a:normAutofit fontScale="90000"/>
          </a:bodyPr>
          <a:lstStyle/>
          <a:p>
            <a:pPr algn="l"/>
            <a:r>
              <a:rPr lang="hr-HR" sz="4000" dirty="0">
                <a:solidFill>
                  <a:srgbClr val="FF0000"/>
                </a:solidFill>
              </a:rPr>
              <a:t> </a:t>
            </a:r>
            <a:br>
              <a:rPr lang="hr-HR" sz="4000" dirty="0">
                <a:solidFill>
                  <a:srgbClr val="FF0000"/>
                </a:solidFill>
              </a:rPr>
            </a:br>
            <a:r>
              <a:rPr lang="hr-HR" sz="4000" dirty="0">
                <a:solidFill>
                  <a:srgbClr val="FF0000"/>
                </a:solidFill>
              </a:rPr>
              <a:t/>
            </a:r>
            <a:br>
              <a:rPr lang="hr-HR" sz="4000" dirty="0">
                <a:solidFill>
                  <a:srgbClr val="FF0000"/>
                </a:solidFill>
              </a:rPr>
            </a:br>
            <a:r>
              <a:rPr lang="hr-HR" sz="4000" dirty="0">
                <a:solidFill>
                  <a:srgbClr val="FF0000"/>
                </a:solidFill>
              </a:rPr>
              <a:t/>
            </a:r>
            <a:br>
              <a:rPr lang="hr-HR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>Prepovedan promet</a:t>
            </a:r>
            <a:br>
              <a:rPr lang="sl-SI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>v eno smer za </a:t>
            </a:r>
            <a:br>
              <a:rPr lang="sl-SI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>vsa vozila</a:t>
            </a:r>
            <a:br>
              <a:rPr lang="sl-SI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/>
            </a:r>
            <a:br>
              <a:rPr lang="sl-SI" sz="4000" dirty="0">
                <a:solidFill>
                  <a:srgbClr val="FF0000"/>
                </a:solidFill>
              </a:rPr>
            </a:br>
            <a:endParaRPr lang="hr-HR" sz="4000" dirty="0">
              <a:solidFill>
                <a:srgbClr val="FF0000"/>
              </a:solidFill>
            </a:endParaRPr>
          </a:p>
        </p:txBody>
      </p:sp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6840" y="404664"/>
            <a:ext cx="4777261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 descr="http://www.signaco.si/znaki/prepoved/prepove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5863" y="2895720"/>
            <a:ext cx="2600325" cy="2600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02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432564"/>
            <a:ext cx="9144000" cy="1007442"/>
          </a:xfrm>
        </p:spPr>
        <p:txBody>
          <a:bodyPr>
            <a:normAutofit fontScale="90000"/>
          </a:bodyPr>
          <a:lstStyle/>
          <a:p>
            <a:r>
              <a:rPr lang="sl-SI" sz="4000" dirty="0">
                <a:solidFill>
                  <a:srgbClr val="FF0000"/>
                </a:solidFill>
              </a:rPr>
              <a:t/>
            </a:r>
            <a:br>
              <a:rPr lang="sl-SI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/>
            </a:r>
            <a:br>
              <a:rPr lang="sl-SI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/>
            </a:r>
            <a:br>
              <a:rPr lang="sl-SI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/>
            </a:r>
            <a:br>
              <a:rPr lang="sl-SI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>Obvezno ustavi!</a:t>
            </a:r>
            <a:br>
              <a:rPr lang="sl-SI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>Tudi, če je prednostna cesta prosta!</a:t>
            </a:r>
            <a:endParaRPr lang="hr-HR" sz="4000" dirty="0">
              <a:solidFill>
                <a:srgbClr val="FF0000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389" y="4581526"/>
            <a:ext cx="4105275" cy="1584325"/>
          </a:xfrm>
        </p:spPr>
        <p:txBody>
          <a:bodyPr/>
          <a:lstStyle/>
          <a:p>
            <a:pPr algn="l"/>
            <a:endParaRPr lang="hr-HR" sz="2800" dirty="0"/>
          </a:p>
          <a:p>
            <a:pPr algn="l"/>
            <a:endParaRPr lang="hr-HR" sz="2800" dirty="0"/>
          </a:p>
          <a:p>
            <a:pPr algn="l"/>
            <a:r>
              <a:rPr lang="hr-HR" sz="2800" dirty="0"/>
              <a:t>Stop znak: Ustavi!</a:t>
            </a:r>
          </a:p>
        </p:txBody>
      </p:sp>
      <p:pic>
        <p:nvPicPr>
          <p:cNvPr id="34818" name="Picture 2" descr="http://www.pictureslovenia.com/media/img/pic/500/290/1703401601174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5" y="1844824"/>
            <a:ext cx="2676525" cy="4762500"/>
          </a:xfrm>
          <a:prstGeom prst="rect">
            <a:avLst/>
          </a:prstGeom>
          <a:noFill/>
        </p:spPr>
      </p:pic>
      <p:pic>
        <p:nvPicPr>
          <p:cNvPr id="34820" name="Picture 4" descr="http://www.signaco.si/znaki/prepoved/prepove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027" y="2019299"/>
            <a:ext cx="2562225" cy="2562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0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2492896"/>
          </a:xfrm>
        </p:spPr>
        <p:txBody>
          <a:bodyPr>
            <a:normAutofit fontScale="90000"/>
          </a:bodyPr>
          <a:lstStyle/>
          <a:p>
            <a:pPr algn="l"/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/>
              <a:t/>
            </a:r>
            <a:br>
              <a:rPr lang="sl-SI" sz="4000" dirty="0"/>
            </a:br>
            <a:r>
              <a:rPr lang="sl-SI" sz="4000" dirty="0"/>
              <a:t/>
            </a:r>
            <a:br>
              <a:rPr lang="sl-SI" sz="4000" dirty="0"/>
            </a:br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>
                <a:solidFill>
                  <a:srgbClr val="0070C0"/>
                </a:solidFill>
              </a:rPr>
              <a:t>Obvezna vožnja kolesarjev po kolesarski stezi</a:t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r>
              <a:rPr lang="sl-SI" sz="4000" dirty="0">
                <a:solidFill>
                  <a:srgbClr val="0070C0"/>
                </a:solidFill>
              </a:rPr>
              <a:t/>
            </a:r>
            <a:br>
              <a:rPr lang="sl-SI" sz="4000" dirty="0">
                <a:solidFill>
                  <a:srgbClr val="0070C0"/>
                </a:solidFill>
              </a:rPr>
            </a:br>
            <a:endParaRPr lang="hr-HR" sz="4000" dirty="0">
              <a:solidFill>
                <a:srgbClr val="0070C0"/>
              </a:solidFill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944" y="1423999"/>
            <a:ext cx="5076056" cy="54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 descr="http://www.signaco.si/znaki/obvezno/obvezno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7192" y="2492897"/>
            <a:ext cx="2600325" cy="2600325"/>
          </a:xfrm>
          <a:prstGeom prst="rect">
            <a:avLst/>
          </a:prstGeom>
          <a:noFill/>
        </p:spPr>
      </p:pic>
      <p:sp>
        <p:nvSpPr>
          <p:cNvPr id="2" name="Pravokotnik 1"/>
          <p:cNvSpPr/>
          <p:nvPr/>
        </p:nvSpPr>
        <p:spPr>
          <a:xfrm>
            <a:off x="2300295" y="5445225"/>
            <a:ext cx="2197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/>
              <a:t>Kolesarska steza</a:t>
            </a:r>
          </a:p>
        </p:txBody>
      </p:sp>
    </p:spTree>
    <p:extLst>
      <p:ext uri="{BB962C8B-B14F-4D97-AF65-F5344CB8AC3E}">
        <p14:creationId xmlns:p14="http://schemas.microsoft.com/office/powerpoint/2010/main" val="285662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908050"/>
          </a:xfrm>
        </p:spPr>
        <p:txBody>
          <a:bodyPr/>
          <a:lstStyle/>
          <a:p>
            <a:r>
              <a:rPr lang="sl-SI" sz="4000" dirty="0">
                <a:solidFill>
                  <a:srgbClr val="0070C0"/>
                </a:solidFill>
              </a:rPr>
              <a:t>Obvezna hoja pešcev po stezi za pešce</a:t>
            </a:r>
            <a:endParaRPr lang="hr-HR" sz="4000" dirty="0">
              <a:solidFill>
                <a:srgbClr val="0099FF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389" y="4437063"/>
            <a:ext cx="4105275" cy="1916112"/>
          </a:xfrm>
        </p:spPr>
        <p:txBody>
          <a:bodyPr/>
          <a:lstStyle/>
          <a:p>
            <a:pPr algn="l"/>
            <a:r>
              <a:rPr lang="sl-SI" sz="2800" dirty="0"/>
              <a:t>Steza za pešce</a:t>
            </a:r>
          </a:p>
        </p:txBody>
      </p:sp>
      <p:pic>
        <p:nvPicPr>
          <p:cNvPr id="32770" name="Picture 2" descr="http://www.signaco.si/znaki/obvezno/obvezno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7" y="1340769"/>
            <a:ext cx="2600325" cy="2600325"/>
          </a:xfrm>
          <a:prstGeom prst="rect">
            <a:avLst/>
          </a:prstGeom>
          <a:noFill/>
        </p:spPr>
      </p:pic>
      <p:pic>
        <p:nvPicPr>
          <p:cNvPr id="32772" name="Picture 4" descr="http://img.siol.net/10/205/634155942698482233_kolesrji_pes_c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945" y="2276872"/>
            <a:ext cx="4667283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86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4826" y="4508501"/>
            <a:ext cx="3601095" cy="2062163"/>
          </a:xfrm>
        </p:spPr>
        <p:txBody>
          <a:bodyPr/>
          <a:lstStyle/>
          <a:p>
            <a:pPr algn="l"/>
            <a:r>
              <a:rPr lang="sl-SI" sz="2800" dirty="0"/>
              <a:t>Steza za pešce in kolesarje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8301" y="620713"/>
            <a:ext cx="5070475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 descr="http://www.signaco.si/znaki/obvezno/obvezno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1" y="1412777"/>
            <a:ext cx="2600325" cy="2600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62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0"/>
            <a:ext cx="4500563" cy="908050"/>
          </a:xfrm>
        </p:spPr>
        <p:txBody>
          <a:bodyPr>
            <a:normAutofit fontScale="90000"/>
          </a:bodyPr>
          <a:lstStyle/>
          <a:p>
            <a:r>
              <a:rPr lang="sl-SI" sz="4000" dirty="0">
                <a:solidFill>
                  <a:srgbClr val="3399FF"/>
                </a:solidFill>
              </a:rPr>
              <a:t>Obvezna smer vožnje</a:t>
            </a:r>
            <a:endParaRPr lang="hr-HR" sz="4000" dirty="0">
              <a:solidFill>
                <a:srgbClr val="3399FF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79651" y="4508501"/>
            <a:ext cx="2016125" cy="936625"/>
          </a:xfrm>
        </p:spPr>
        <p:txBody>
          <a:bodyPr>
            <a:normAutofit/>
          </a:bodyPr>
          <a:lstStyle/>
          <a:p>
            <a:pPr algn="l"/>
            <a:r>
              <a:rPr lang="sl-SI" sz="2800" dirty="0"/>
              <a:t>Obvezna smer</a:t>
            </a:r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1864" y="1196753"/>
            <a:ext cx="5364162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http://www.signaco.si/znaki/obvezno/obvezno1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4" y="1700808"/>
            <a:ext cx="2232248" cy="2232248"/>
          </a:xfrm>
          <a:prstGeom prst="rect">
            <a:avLst/>
          </a:prstGeom>
          <a:noFill/>
        </p:spPr>
      </p:pic>
      <p:sp>
        <p:nvSpPr>
          <p:cNvPr id="7" name="Zaobljeni pravokotnik 6"/>
          <p:cNvSpPr/>
          <p:nvPr/>
        </p:nvSpPr>
        <p:spPr>
          <a:xfrm>
            <a:off x="8256240" y="1556792"/>
            <a:ext cx="1152128" cy="36004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PEŠCI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776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908050"/>
          </a:xfrm>
        </p:spPr>
        <p:txBody>
          <a:bodyPr/>
          <a:lstStyle/>
          <a:p>
            <a:r>
              <a:rPr lang="sl-SI" sz="4000" u="sng" dirty="0">
                <a:solidFill>
                  <a:srgbClr val="FF0000"/>
                </a:solidFill>
              </a:rPr>
              <a:t>Trikotni znaki  (za nevarnost)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388" y="1366838"/>
            <a:ext cx="3672532" cy="4078386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sl-SI" sz="3600" dirty="0"/>
              <a:t>Znaki za nevarnost </a:t>
            </a:r>
            <a:r>
              <a:rPr lang="sl-SI" sz="3600" b="1" u="sng" dirty="0"/>
              <a:t>opozarjajo voznike na nevarnost </a:t>
            </a:r>
            <a:r>
              <a:rPr lang="sl-SI" sz="3600" dirty="0"/>
              <a:t> v prometu.</a:t>
            </a:r>
          </a:p>
          <a:p>
            <a:pPr algn="l">
              <a:lnSpc>
                <a:spcPct val="90000"/>
              </a:lnSpc>
            </a:pPr>
            <a:endParaRPr lang="sl-SI" sz="3600" dirty="0"/>
          </a:p>
          <a:p>
            <a:pPr algn="l">
              <a:lnSpc>
                <a:spcPct val="90000"/>
              </a:lnSpc>
            </a:pPr>
            <a:r>
              <a:rPr lang="sl-SI" sz="3600" dirty="0"/>
              <a:t>Torej: </a:t>
            </a:r>
            <a:r>
              <a:rPr lang="sl-SI" sz="3600" b="1" dirty="0">
                <a:solidFill>
                  <a:srgbClr val="FF0000"/>
                </a:solidFill>
              </a:rPr>
              <a:t>PAZI! </a:t>
            </a:r>
          </a:p>
          <a:p>
            <a:pPr algn="l">
              <a:lnSpc>
                <a:spcPct val="90000"/>
              </a:lnSpc>
            </a:pPr>
            <a:endParaRPr lang="sl-SI" sz="2800" dirty="0"/>
          </a:p>
        </p:txBody>
      </p:sp>
      <p:pic>
        <p:nvPicPr>
          <p:cNvPr id="25610" name="Picture 10" descr="A46 PRIJELAZ CESTE PREKO ŽELJEZNIČKE PRUGE BEZ BRANIKA ILI POLUBRANIK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4409" y="3717034"/>
            <a:ext cx="2358289" cy="2075297"/>
          </a:xfrm>
          <a:prstGeom prst="rect">
            <a:avLst/>
          </a:prstGeom>
          <a:noFill/>
        </p:spPr>
      </p:pic>
      <p:pic>
        <p:nvPicPr>
          <p:cNvPr id="29698" name="Picture 2" descr="http://www.signaco.si/znaki/nevarno/nevar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2591" y="4950122"/>
            <a:ext cx="1800200" cy="1595632"/>
          </a:xfrm>
          <a:prstGeom prst="rect">
            <a:avLst/>
          </a:prstGeom>
          <a:noFill/>
        </p:spPr>
      </p:pic>
      <p:pic>
        <p:nvPicPr>
          <p:cNvPr id="29700" name="Picture 4" descr="http://www.signaco.si/znaki/nevarno/nevar3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00" y="2204864"/>
            <a:ext cx="1458483" cy="1292746"/>
          </a:xfrm>
          <a:prstGeom prst="rect">
            <a:avLst/>
          </a:prstGeom>
          <a:noFill/>
        </p:spPr>
      </p:pic>
      <p:pic>
        <p:nvPicPr>
          <p:cNvPr id="29702" name="Picture 6" descr="http://www.signaco.si/znaki/nevarno/nevar17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4113" y="908720"/>
            <a:ext cx="1214763" cy="1076722"/>
          </a:xfrm>
          <a:prstGeom prst="rect">
            <a:avLst/>
          </a:prstGeom>
          <a:noFill/>
        </p:spPr>
      </p:pic>
      <p:pic>
        <p:nvPicPr>
          <p:cNvPr id="29704" name="Picture 8" descr="http://www.signaco.si/znaki/nevarno/nevar25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52184" y="2276872"/>
            <a:ext cx="2514600" cy="2228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222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1484784"/>
          </a:xfrm>
        </p:spPr>
        <p:txBody>
          <a:bodyPr/>
          <a:lstStyle/>
          <a:p>
            <a:pPr algn="l"/>
            <a:r>
              <a:rPr lang="sl-SI" sz="4000" dirty="0"/>
              <a:t> </a:t>
            </a:r>
            <a:r>
              <a:rPr lang="sl-SI" sz="4000" dirty="0">
                <a:solidFill>
                  <a:srgbClr val="FF0000"/>
                </a:solidFill>
              </a:rPr>
              <a:t>Prehod čez progo </a:t>
            </a:r>
            <a:br>
              <a:rPr lang="sl-SI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> brez zapornic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388" y="4221164"/>
            <a:ext cx="4248150" cy="1773237"/>
          </a:xfrm>
        </p:spPr>
        <p:txBody>
          <a:bodyPr>
            <a:normAutofit/>
          </a:bodyPr>
          <a:lstStyle/>
          <a:p>
            <a:pPr algn="l"/>
            <a:r>
              <a:rPr lang="sl-SI" sz="2800" dirty="0">
                <a:solidFill>
                  <a:srgbClr val="FF0000"/>
                </a:solidFill>
              </a:rPr>
              <a:t>NEVARNOST !</a:t>
            </a:r>
          </a:p>
          <a:p>
            <a:pPr algn="l"/>
            <a:r>
              <a:rPr lang="sl-SI" sz="2800" dirty="0"/>
              <a:t>Prehod čez železniško progo </a:t>
            </a:r>
            <a:r>
              <a:rPr lang="sl-SI" sz="2800" u="sng" dirty="0"/>
              <a:t>brez zapornic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538" y="0"/>
            <a:ext cx="4716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http://www.signaco.si/znaki/nevarno/nevar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1412776"/>
            <a:ext cx="2514600" cy="2228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18627" y="527050"/>
            <a:ext cx="4500563" cy="908050"/>
          </a:xfrm>
        </p:spPr>
        <p:txBody>
          <a:bodyPr>
            <a:normAutofit fontScale="90000"/>
          </a:bodyPr>
          <a:lstStyle/>
          <a:p>
            <a:pPr algn="l"/>
            <a:r>
              <a:rPr lang="hr-HR" sz="4000" dirty="0"/>
              <a:t> </a:t>
            </a:r>
            <a:br>
              <a:rPr lang="hr-HR" sz="4000" dirty="0"/>
            </a:br>
            <a:r>
              <a:rPr lang="hr-HR" sz="4000" dirty="0"/>
              <a:t/>
            </a:r>
            <a:br>
              <a:rPr lang="hr-HR" sz="4000" dirty="0"/>
            </a:br>
            <a:r>
              <a:rPr lang="hr-HR" sz="4000" dirty="0"/>
              <a:t/>
            </a:r>
            <a:br>
              <a:rPr lang="hr-HR" sz="4000" dirty="0"/>
            </a:br>
            <a:r>
              <a:rPr lang="sl-SI" sz="4000" dirty="0">
                <a:solidFill>
                  <a:srgbClr val="FF0000"/>
                </a:solidFill>
              </a:rPr>
              <a:t>Približevanje prehodu čez  železniško progo</a:t>
            </a:r>
            <a:endParaRPr lang="hr-HR" sz="4000" dirty="0">
              <a:solidFill>
                <a:srgbClr val="FF0000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512" y="4724400"/>
            <a:ext cx="4680521" cy="172878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hr-HR" sz="2800" dirty="0">
                <a:solidFill>
                  <a:srgbClr val="FF0000"/>
                </a:solidFill>
              </a:rPr>
              <a:t>NEVARNOST !</a:t>
            </a:r>
          </a:p>
          <a:p>
            <a:pPr algn="l"/>
            <a:r>
              <a:rPr lang="sl-SI" sz="2800" dirty="0"/>
              <a:t>Približevanju prehodu čez  železniško progo </a:t>
            </a:r>
            <a:r>
              <a:rPr lang="sl-SI" sz="2800" u="sng" dirty="0"/>
              <a:t>brez zapornic</a:t>
            </a:r>
            <a:r>
              <a:rPr lang="sl-SI" sz="2800" dirty="0"/>
              <a:t/>
            </a:r>
            <a:br>
              <a:rPr lang="sl-SI" sz="2800" dirty="0"/>
            </a:br>
            <a:r>
              <a:rPr lang="sl-SI" sz="2800" dirty="0"/>
              <a:t>  </a:t>
            </a:r>
            <a:endParaRPr lang="hr-HR" sz="2800" dirty="0"/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976" y="981076"/>
            <a:ext cx="4788024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 descr="http://www.signaco.si/znaki/nevarno/nevar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2521069"/>
            <a:ext cx="2450933" cy="2008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63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8262" y="503399"/>
            <a:ext cx="4500563" cy="908050"/>
          </a:xfrm>
        </p:spPr>
        <p:txBody>
          <a:bodyPr>
            <a:normAutofit fontScale="90000"/>
          </a:bodyPr>
          <a:lstStyle/>
          <a:p>
            <a:pPr algn="l"/>
            <a:r>
              <a:rPr lang="hr-HR" sz="4000" dirty="0"/>
              <a:t> </a:t>
            </a:r>
            <a:r>
              <a:rPr lang="sl-SI" sz="4000" dirty="0"/>
              <a:t> </a:t>
            </a:r>
            <a:br>
              <a:rPr lang="sl-SI" sz="4000" dirty="0"/>
            </a:br>
            <a:r>
              <a:rPr lang="sl-SI" sz="4000" dirty="0">
                <a:solidFill>
                  <a:srgbClr val="FF0000"/>
                </a:solidFill>
              </a:rPr>
              <a:t>Prehod čez progo z zapornicami</a:t>
            </a:r>
            <a:endParaRPr lang="hr-HR" sz="4000" dirty="0">
              <a:solidFill>
                <a:srgbClr val="FF0000"/>
              </a:solidFill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389" y="4724400"/>
            <a:ext cx="4105275" cy="2133600"/>
          </a:xfrm>
        </p:spPr>
        <p:txBody>
          <a:bodyPr/>
          <a:lstStyle/>
          <a:p>
            <a:pPr algn="l"/>
            <a:r>
              <a:rPr lang="hr-HR" sz="2800" dirty="0">
                <a:solidFill>
                  <a:srgbClr val="FF0000"/>
                </a:solidFill>
              </a:rPr>
              <a:t>NEVARNOST !</a:t>
            </a:r>
          </a:p>
          <a:p>
            <a:pPr algn="l"/>
            <a:r>
              <a:rPr lang="sl-SI" sz="2800" dirty="0"/>
              <a:t>Prehod  preko proge z zapornicami</a:t>
            </a:r>
          </a:p>
        </p:txBody>
      </p:sp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739" y="836614"/>
            <a:ext cx="49434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http://www.signaco.si/znaki/nevarno/nevar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560" y="1772816"/>
            <a:ext cx="2514600" cy="2228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53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471586"/>
          </a:xfrm>
        </p:spPr>
        <p:txBody>
          <a:bodyPr>
            <a:noAutofit/>
          </a:bodyPr>
          <a:lstStyle/>
          <a:p>
            <a:pPr algn="ctr"/>
            <a:r>
              <a:rPr lang="sl-SI" sz="2800" b="1" dirty="0"/>
              <a:t>PRIPRAVE NA KOLESARSKI IZPIT - TEORIJA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152650" y="836713"/>
            <a:ext cx="7886700" cy="53402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V naslednjih tednih se boš pripravljal na kolesarski izpit, oziroma na teoretični del izpita. V načrtu imamo, da ga opravimo tudi letos (predvidoma v začetku maja), če nam bodo razmere to dopuščale. V vsakem primeru pa bo izpit potekal preko računalnika. A o tem drugič.</a:t>
            </a:r>
          </a:p>
          <a:p>
            <a:pPr marL="0" indent="0">
              <a:buNone/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Za uspešno opravljen izpit moraš seveda usvojiti prometna pravila in spoznati prometne znake. To boš delal predvidoma dva, oziroma tri tedne.</a:t>
            </a:r>
          </a:p>
          <a:p>
            <a:pPr marL="0" indent="0">
              <a:buNone/>
            </a:pPr>
            <a:r>
              <a:rPr lang="sl-SI" sz="17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sl-SI" sz="17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sledeča dva tedna </a:t>
            </a:r>
            <a:r>
              <a:rPr lang="sl-SI" sz="17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imaš naslednje naloge: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l-SI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(Delaj po vrsti, kot je zapisano.)</a:t>
            </a:r>
          </a:p>
          <a:p>
            <a:pPr marL="342900" indent="-342900">
              <a:buAutoNum type="arabicPeriod"/>
            </a:pP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Večkrat natančno preglej vse drsnice in si poskušaj čim več zapomniti.</a:t>
            </a:r>
          </a:p>
          <a:p>
            <a:pPr marL="342900" indent="-342900">
              <a:buAutoNum type="arabicPeriod"/>
            </a:pP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V zvezek </a:t>
            </a:r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za DRU ali NIT (obrnjen) prepiši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in preriši naslednje drsnice: štev. </a:t>
            </a:r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3,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16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37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ter se nauči</a:t>
            </a:r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! Če želiš, lahko pišeš tudi kam drugam (v kakšen rokovnik ali na liste).</a:t>
            </a:r>
            <a:endParaRPr lang="sl-S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Odpri povezavo, ki je na zadnji drsnici. Vse </a:t>
            </a:r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preberi. Če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česa ne razumeš, </a:t>
            </a:r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mi piši. D</a:t>
            </a:r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elo si moraš razporediti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in organizirati tako, da boš delal </a:t>
            </a:r>
            <a:r>
              <a:rPr lang="sl-SI" sz="1800" b="1" dirty="0">
                <a:latin typeface="Arial" panose="020B0604020202020204" pitchFamily="34" charset="0"/>
                <a:cs typeface="Arial" panose="020B0604020202020204" pitchFamily="34" charset="0"/>
              </a:rPr>
              <a:t>vsak dan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Poglavji </a:t>
            </a:r>
            <a:r>
              <a:rPr lang="sl-SI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Pravilo srečanja</a:t>
            </a:r>
            <a:r>
              <a:rPr lang="sl-SI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sl-SI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Desno pravilo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 prepiši in preriši v zvezek ter </a:t>
            </a:r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 ju zapomni. Ti dve poglavji imaš razloženi tudi z zvočnim posnetkom na koncu predstavitve.</a:t>
            </a:r>
            <a:endParaRPr lang="sl-S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Svetujem, da naučeno čim večkrat ponoviš, da boš lahko </a:t>
            </a:r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čez 14 dni že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reševal naloge.</a:t>
            </a:r>
          </a:p>
          <a:p>
            <a:pPr marL="0" indent="0">
              <a:buNone/>
            </a:pPr>
            <a:endParaRPr lang="sl-S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SREČNO VOŽNJO MED PROMETNIMI ZNAKI IN PRAVILI </a:t>
            </a:r>
          </a:p>
          <a:p>
            <a:pPr marL="0" indent="0">
              <a:buNone/>
            </a:pPr>
            <a:r>
              <a:rPr lang="sl-SI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 ŽELIVA </a:t>
            </a:r>
          </a:p>
          <a:p>
            <a:pPr marL="0" indent="0">
              <a:buNone/>
            </a:pPr>
            <a:r>
              <a:rPr lang="sl-SI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VAŠI UČITELJICI!</a:t>
            </a:r>
          </a:p>
        </p:txBody>
      </p:sp>
    </p:spTree>
    <p:extLst>
      <p:ext uri="{BB962C8B-B14F-4D97-AF65-F5344CB8AC3E}">
        <p14:creationId xmlns:p14="http://schemas.microsoft.com/office/powerpoint/2010/main" val="267833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3389" y="312391"/>
            <a:ext cx="4500563" cy="908050"/>
          </a:xfrm>
        </p:spPr>
        <p:txBody>
          <a:bodyPr>
            <a:normAutofit fontScale="90000"/>
          </a:bodyPr>
          <a:lstStyle/>
          <a:p>
            <a:pPr algn="l"/>
            <a:r>
              <a:rPr lang="sl-SI" sz="4000" dirty="0"/>
              <a:t> </a:t>
            </a:r>
            <a:br>
              <a:rPr lang="sl-SI" sz="4000" dirty="0"/>
            </a:br>
            <a:r>
              <a:rPr lang="sl-SI" sz="4000" dirty="0"/>
              <a:t/>
            </a:r>
            <a:br>
              <a:rPr lang="sl-SI" sz="4000" dirty="0"/>
            </a:br>
            <a:r>
              <a:rPr lang="sl-SI" sz="4000" dirty="0">
                <a:solidFill>
                  <a:srgbClr val="FF0000"/>
                </a:solidFill>
              </a:rPr>
              <a:t>Andrejev križ-železniški prehod brez zapornic</a:t>
            </a:r>
            <a:endParaRPr lang="hr-HR" sz="4000" dirty="0">
              <a:solidFill>
                <a:srgbClr val="FF0000"/>
              </a:solidFill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389" y="4292600"/>
            <a:ext cx="2663825" cy="2160588"/>
          </a:xfrm>
        </p:spPr>
        <p:txBody>
          <a:bodyPr>
            <a:normAutofit/>
          </a:bodyPr>
          <a:lstStyle/>
          <a:p>
            <a:pPr algn="l"/>
            <a:r>
              <a:rPr lang="sl-SI" sz="2800" dirty="0">
                <a:solidFill>
                  <a:srgbClr val="FF0000"/>
                </a:solidFill>
              </a:rPr>
              <a:t>NEVARNOST !</a:t>
            </a:r>
          </a:p>
          <a:p>
            <a:pPr algn="l"/>
            <a:r>
              <a:rPr lang="sl-SI" sz="2800" dirty="0"/>
              <a:t>Prehod preko </a:t>
            </a:r>
          </a:p>
          <a:p>
            <a:pPr algn="l"/>
            <a:r>
              <a:rPr lang="sl-SI" sz="2800" dirty="0"/>
              <a:t>proge brez zapornic</a:t>
            </a:r>
          </a:p>
        </p:txBody>
      </p:sp>
      <p:pic>
        <p:nvPicPr>
          <p:cNvPr id="6" name="Slika 5" descr="2011-01-12_21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1824" y="1340769"/>
            <a:ext cx="5884940" cy="4474857"/>
          </a:xfrm>
          <a:prstGeom prst="rect">
            <a:avLst/>
          </a:prstGeom>
        </p:spPr>
      </p:pic>
      <p:pic>
        <p:nvPicPr>
          <p:cNvPr id="25602" name="Picture 2" descr="http://www.signaco.si/znaki/nevarno/nevar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388" y="2708920"/>
            <a:ext cx="2571750" cy="1343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014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3389" y="504726"/>
            <a:ext cx="4500563" cy="908050"/>
          </a:xfrm>
        </p:spPr>
        <p:txBody>
          <a:bodyPr>
            <a:normAutofit fontScale="90000"/>
          </a:bodyPr>
          <a:lstStyle/>
          <a:p>
            <a:pPr algn="l"/>
            <a:r>
              <a:rPr lang="hr-HR" sz="4000" dirty="0"/>
              <a:t> </a:t>
            </a:r>
            <a:r>
              <a:rPr lang="sl-SI" sz="4000" dirty="0"/>
              <a:t> </a:t>
            </a:r>
            <a:br>
              <a:rPr lang="sl-SI" sz="4000" dirty="0"/>
            </a:br>
            <a:r>
              <a:rPr lang="sl-SI" sz="4000" dirty="0">
                <a:solidFill>
                  <a:srgbClr val="FF0000"/>
                </a:solidFill>
              </a:rPr>
              <a:t>Neravno vozišče</a:t>
            </a:r>
            <a:r>
              <a:rPr lang="sl-SI" sz="4000" dirty="0"/>
              <a:t/>
            </a:r>
            <a:br>
              <a:rPr lang="sl-SI" sz="4000" dirty="0"/>
            </a:br>
            <a:endParaRPr lang="hr-HR" sz="40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389" y="4221164"/>
            <a:ext cx="4105275" cy="1368425"/>
          </a:xfrm>
        </p:spPr>
        <p:txBody>
          <a:bodyPr/>
          <a:lstStyle/>
          <a:p>
            <a:pPr algn="l"/>
            <a:r>
              <a:rPr lang="hr-HR" sz="2800" dirty="0">
                <a:solidFill>
                  <a:srgbClr val="FF0000"/>
                </a:solidFill>
              </a:rPr>
              <a:t>NEVARNOST !</a:t>
            </a:r>
          </a:p>
          <a:p>
            <a:pPr algn="l"/>
            <a:r>
              <a:rPr lang="sl-SI" sz="2800" dirty="0"/>
              <a:t>Neravno vozišče</a:t>
            </a: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1864" y="1196753"/>
            <a:ext cx="5435600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 descr="http://www.signaco.si/znaki/nevarno/nevar2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1412776"/>
            <a:ext cx="2514600" cy="2228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27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0"/>
            <a:ext cx="4500563" cy="908050"/>
          </a:xfrm>
        </p:spPr>
        <p:txBody>
          <a:bodyPr/>
          <a:lstStyle/>
          <a:p>
            <a:pPr algn="l"/>
            <a:r>
              <a:rPr lang="hr-HR" sz="4000" dirty="0"/>
              <a:t> </a:t>
            </a:r>
            <a:r>
              <a:rPr lang="sl-SI" sz="4000" dirty="0"/>
              <a:t> </a:t>
            </a:r>
            <a:r>
              <a:rPr lang="sl-SI" sz="4000" dirty="0">
                <a:solidFill>
                  <a:srgbClr val="FF0000"/>
                </a:solidFill>
              </a:rPr>
              <a:t>Otroci na cesti</a:t>
            </a:r>
            <a:endParaRPr lang="hr-HR" sz="4000" dirty="0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47851" y="4076700"/>
            <a:ext cx="2843213" cy="1557338"/>
          </a:xfrm>
        </p:spPr>
        <p:txBody>
          <a:bodyPr/>
          <a:lstStyle/>
          <a:p>
            <a:pPr algn="l"/>
            <a:r>
              <a:rPr lang="sl-SI" sz="2800" dirty="0">
                <a:solidFill>
                  <a:srgbClr val="FF0000"/>
                </a:solidFill>
              </a:rPr>
              <a:t>NEVARNOST !</a:t>
            </a:r>
            <a:r>
              <a:rPr lang="sl-SI" sz="2800" dirty="0"/>
              <a:t>     </a:t>
            </a:r>
          </a:p>
          <a:p>
            <a:pPr algn="l"/>
            <a:r>
              <a:rPr lang="sl-SI" sz="2800" dirty="0"/>
              <a:t>Otroci na cesti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1688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 descr="http://www.signaco.si/znaki/nevarno/nevar3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1412776"/>
            <a:ext cx="2514600" cy="2228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436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5744" y="666800"/>
            <a:ext cx="4500563" cy="908050"/>
          </a:xfrm>
        </p:spPr>
        <p:txBody>
          <a:bodyPr>
            <a:normAutofit fontScale="90000"/>
          </a:bodyPr>
          <a:lstStyle/>
          <a:p>
            <a:r>
              <a:rPr lang="sl-SI" sz="4000" dirty="0"/>
              <a:t> </a:t>
            </a:r>
            <a:br>
              <a:rPr lang="sl-SI" sz="4000" dirty="0"/>
            </a:br>
            <a:r>
              <a:rPr lang="sl-SI" sz="4000" dirty="0"/>
              <a:t/>
            </a:r>
            <a:br>
              <a:rPr lang="sl-SI" sz="4000" dirty="0"/>
            </a:br>
            <a:r>
              <a:rPr lang="sl-SI" sz="4000" dirty="0">
                <a:solidFill>
                  <a:srgbClr val="FF0000"/>
                </a:solidFill>
              </a:rPr>
              <a:t>Prehod za pešce</a:t>
            </a:r>
            <a:br>
              <a:rPr lang="sl-SI" sz="4000" dirty="0">
                <a:solidFill>
                  <a:srgbClr val="FF0000"/>
                </a:solidFill>
              </a:rPr>
            </a:br>
            <a:endParaRPr lang="hr-HR" sz="4000" dirty="0">
              <a:solidFill>
                <a:srgbClr val="FF0000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389" y="4365626"/>
            <a:ext cx="4105275" cy="1916113"/>
          </a:xfrm>
        </p:spPr>
        <p:txBody>
          <a:bodyPr/>
          <a:lstStyle/>
          <a:p>
            <a:pPr algn="l"/>
            <a:r>
              <a:rPr lang="sl-SI" sz="2800" dirty="0">
                <a:solidFill>
                  <a:srgbClr val="FF0000"/>
                </a:solidFill>
              </a:rPr>
              <a:t>NEVARNOST !</a:t>
            </a:r>
          </a:p>
          <a:p>
            <a:pPr algn="l"/>
            <a:r>
              <a:rPr lang="sl-SI" sz="2800" dirty="0"/>
              <a:t>Prehod za pešce</a:t>
            </a:r>
            <a:endParaRPr lang="sl-SI" sz="2800" dirty="0">
              <a:solidFill>
                <a:srgbClr val="FF0000"/>
              </a:solidFill>
            </a:endParaRPr>
          </a:p>
        </p:txBody>
      </p:sp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7938" y="1268413"/>
            <a:ext cx="5580062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http://www.signaco.si/znaki/nevarno/nevar2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1628800"/>
            <a:ext cx="2514600" cy="2228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75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3389" y="452041"/>
            <a:ext cx="4500563" cy="908050"/>
          </a:xfrm>
        </p:spPr>
        <p:txBody>
          <a:bodyPr>
            <a:normAutofit fontScale="90000"/>
          </a:bodyPr>
          <a:lstStyle/>
          <a:p>
            <a:pPr algn="l"/>
            <a:r>
              <a:rPr lang="hr-HR" sz="4000" dirty="0"/>
              <a:t> </a:t>
            </a:r>
            <a:r>
              <a:rPr lang="sl-SI" sz="4000" dirty="0"/>
              <a:t> </a:t>
            </a:r>
            <a:br>
              <a:rPr lang="sl-SI" sz="4000" dirty="0"/>
            </a:br>
            <a:r>
              <a:rPr lang="sl-SI" sz="4000" dirty="0">
                <a:solidFill>
                  <a:srgbClr val="FF0000"/>
                </a:solidFill>
              </a:rPr>
              <a:t>Kolesarji  na cesti</a:t>
            </a:r>
            <a:r>
              <a:rPr lang="sl-SI" sz="4000" dirty="0"/>
              <a:t/>
            </a:r>
            <a:br>
              <a:rPr lang="sl-SI" sz="4000" dirty="0"/>
            </a:br>
            <a:endParaRPr lang="hr-HR" sz="400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389" y="4724400"/>
            <a:ext cx="4105275" cy="2133600"/>
          </a:xfrm>
        </p:spPr>
        <p:txBody>
          <a:bodyPr/>
          <a:lstStyle/>
          <a:p>
            <a:pPr algn="l"/>
            <a:r>
              <a:rPr lang="sl-SI" sz="2800" dirty="0">
                <a:solidFill>
                  <a:srgbClr val="FF0000"/>
                </a:solidFill>
              </a:rPr>
              <a:t>NEVARNOST !</a:t>
            </a:r>
          </a:p>
          <a:p>
            <a:pPr algn="l"/>
            <a:r>
              <a:rPr lang="sl-SI" sz="2800" dirty="0"/>
              <a:t>Kolesarji  na cesti</a:t>
            </a:r>
          </a:p>
          <a:p>
            <a:pPr algn="l"/>
            <a:endParaRPr lang="sl-SI" sz="2800" dirty="0">
              <a:solidFill>
                <a:srgbClr val="FF0000"/>
              </a:solidFill>
            </a:endParaRPr>
          </a:p>
        </p:txBody>
      </p:sp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2401" y="692150"/>
            <a:ext cx="500856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 descr="http://www.signaco.si/znaki/nevarno/nevar3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1700808"/>
            <a:ext cx="2514600" cy="2228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75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27662" y="-4004"/>
            <a:ext cx="4500563" cy="908050"/>
          </a:xfrm>
        </p:spPr>
        <p:txBody>
          <a:bodyPr>
            <a:normAutofit/>
          </a:bodyPr>
          <a:lstStyle/>
          <a:p>
            <a:pPr algn="l"/>
            <a:r>
              <a:rPr lang="hr-HR" sz="4000" dirty="0"/>
              <a:t> </a:t>
            </a:r>
            <a:r>
              <a:rPr lang="sl-SI" sz="4000" dirty="0"/>
              <a:t>       </a:t>
            </a:r>
            <a:r>
              <a:rPr lang="sl-SI" sz="4000" dirty="0">
                <a:solidFill>
                  <a:srgbClr val="FF0000"/>
                </a:solidFill>
              </a:rPr>
              <a:t>Ovinek</a:t>
            </a:r>
            <a:endParaRPr lang="hr-HR" sz="4000" dirty="0">
              <a:solidFill>
                <a:srgbClr val="FF0000"/>
              </a:solidFill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63553" y="2374821"/>
            <a:ext cx="4105275" cy="1035740"/>
          </a:xfrm>
        </p:spPr>
        <p:txBody>
          <a:bodyPr>
            <a:normAutofit/>
          </a:bodyPr>
          <a:lstStyle/>
          <a:p>
            <a:pPr algn="l"/>
            <a:r>
              <a:rPr lang="sl-SI" sz="2800" dirty="0">
                <a:solidFill>
                  <a:srgbClr val="FF0000"/>
                </a:solidFill>
              </a:rPr>
              <a:t>NEVARNOST !</a:t>
            </a:r>
          </a:p>
          <a:p>
            <a:pPr algn="l"/>
            <a:r>
              <a:rPr lang="sl-SI" sz="2800" dirty="0"/>
              <a:t>Ovinek v desno</a:t>
            </a:r>
          </a:p>
        </p:txBody>
      </p:sp>
      <p:pic>
        <p:nvPicPr>
          <p:cNvPr id="19458" name="Picture 2" descr="http://www.signaco.si/znaki/nevarno/nevar1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8929" y="145971"/>
            <a:ext cx="2514600" cy="2228850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7889" y="1052736"/>
            <a:ext cx="5580111" cy="532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http://www.signaco.si/znaki/nevarno/nevar1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8849" y="3654220"/>
            <a:ext cx="2514600" cy="2228850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653928" y="5883070"/>
            <a:ext cx="4105275" cy="103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sl-SI" sz="2800" kern="0" dirty="0">
                <a:solidFill>
                  <a:srgbClr val="FF0000"/>
                </a:solidFill>
              </a:rPr>
              <a:t>NEVARNOST !</a:t>
            </a:r>
          </a:p>
          <a:p>
            <a:pPr algn="l"/>
            <a:r>
              <a:rPr lang="sl-SI" sz="2800" kern="0" dirty="0"/>
              <a:t>Ovinek v levo</a:t>
            </a:r>
          </a:p>
        </p:txBody>
      </p:sp>
      <p:sp>
        <p:nvSpPr>
          <p:cNvPr id="2" name="AutoShape 2" descr="DARS d.d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43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152650" y="548681"/>
            <a:ext cx="7886700" cy="5628283"/>
          </a:xfrm>
        </p:spPr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Delo na cesti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FF0000"/>
                </a:solidFill>
              </a:rPr>
              <a:t>NEVARNOST!</a:t>
            </a:r>
          </a:p>
          <a:p>
            <a:pPr marL="0" indent="0">
              <a:buNone/>
            </a:pP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 smtClean="0"/>
              <a:t>                        Zoženje ceste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FF0000"/>
                </a:solidFill>
              </a:rPr>
              <a:t>                         NEVARNOST!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4" name="Označba mesta vseb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788" y="313549"/>
            <a:ext cx="2266950" cy="2009775"/>
          </a:xfrm>
          <a:prstGeom prst="rect">
            <a:avLst/>
          </a:prstGeom>
        </p:spPr>
      </p:pic>
      <p:pic>
        <p:nvPicPr>
          <p:cNvPr id="1026" name="Picture 2" descr="1109 - Zoženje vozišča – Traffic Sign Assis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69" y="3118566"/>
            <a:ext cx="2576661" cy="25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8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188914"/>
            <a:ext cx="7885113" cy="935831"/>
          </a:xfrm>
        </p:spPr>
        <p:txBody>
          <a:bodyPr/>
          <a:lstStyle/>
          <a:p>
            <a:pPr algn="l"/>
            <a:r>
              <a:rPr lang="sl-SI" sz="4000" u="sng" dirty="0">
                <a:solidFill>
                  <a:srgbClr val="3399FF"/>
                </a:solidFill>
              </a:rPr>
              <a:t>Pravokotni  znaki  za obvestila</a:t>
            </a:r>
            <a:endParaRPr lang="sl-SI" sz="4000" u="sng" dirty="0">
              <a:solidFill>
                <a:srgbClr val="0099FF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92314" y="1844676"/>
            <a:ext cx="4321175" cy="5445125"/>
          </a:xfrm>
        </p:spPr>
        <p:txBody>
          <a:bodyPr/>
          <a:lstStyle/>
          <a:p>
            <a:pPr algn="l"/>
            <a:r>
              <a:rPr lang="sl-SI" dirty="0"/>
              <a:t>Znaki  za obvestila  nas obveščajo  o mnogih pomembnih stvareh na cesti ali ob cesti,  po kateri hodimo ali se vozimo.</a:t>
            </a:r>
          </a:p>
          <a:p>
            <a:pPr algn="l"/>
            <a:endParaRPr lang="sl-SI" dirty="0" smtClean="0"/>
          </a:p>
          <a:p>
            <a:pPr algn="l"/>
            <a:r>
              <a:rPr lang="sl-SI" dirty="0">
                <a:solidFill>
                  <a:srgbClr val="3399FF"/>
                </a:solidFill>
              </a:rPr>
              <a:t>To so naši pomočniki.</a:t>
            </a:r>
          </a:p>
          <a:p>
            <a:r>
              <a:rPr lang="hr-HR" dirty="0" smtClean="0">
                <a:hlinkClick r:id="rId2"/>
              </a:rPr>
              <a:t> </a:t>
            </a:r>
            <a:endParaRPr lang="hr-HR" dirty="0"/>
          </a:p>
        </p:txBody>
      </p:sp>
      <p:pic>
        <p:nvPicPr>
          <p:cNvPr id="17412" name="Picture 4" descr="http://www.signaco.si/znaki/obvestila/obvest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4193" y="3933056"/>
            <a:ext cx="2486025" cy="2486026"/>
          </a:xfrm>
          <a:prstGeom prst="rect">
            <a:avLst/>
          </a:prstGeom>
          <a:noFill/>
        </p:spPr>
      </p:pic>
      <p:pic>
        <p:nvPicPr>
          <p:cNvPr id="11" name="Picture 2" descr="http://www.signaco.si/znaki/obvestila/obvest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5" y="1196752"/>
            <a:ext cx="1477913" cy="1477914"/>
          </a:xfrm>
          <a:prstGeom prst="rect">
            <a:avLst/>
          </a:prstGeom>
          <a:noFill/>
        </p:spPr>
      </p:pic>
      <p:pic>
        <p:nvPicPr>
          <p:cNvPr id="12" name="Picture 2" descr="http://www.signaco.si/znaki/obvestila/obvest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8248" y="1150687"/>
            <a:ext cx="1728192" cy="2551911"/>
          </a:xfrm>
          <a:prstGeom prst="rect">
            <a:avLst/>
          </a:prstGeom>
          <a:noFill/>
        </p:spPr>
      </p:pic>
      <p:pic>
        <p:nvPicPr>
          <p:cNvPr id="13" name="Picture 2" descr="http://www.signaco.si/znaki/obvestila/obvest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0056" y="4005065"/>
            <a:ext cx="864096" cy="1292107"/>
          </a:xfrm>
          <a:prstGeom prst="rect">
            <a:avLst/>
          </a:prstGeom>
          <a:noFill/>
        </p:spPr>
      </p:pic>
      <p:pic>
        <p:nvPicPr>
          <p:cNvPr id="17414" name="Picture 6" descr="http://www.signaco.si/znaki/obvestila/obvest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2024" y="2924945"/>
            <a:ext cx="1368152" cy="927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9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0"/>
            <a:ext cx="4500563" cy="908050"/>
          </a:xfrm>
        </p:spPr>
        <p:txBody>
          <a:bodyPr/>
          <a:lstStyle/>
          <a:p>
            <a:r>
              <a:rPr lang="sl-SI" sz="4000" dirty="0">
                <a:solidFill>
                  <a:srgbClr val="3399FF"/>
                </a:solidFill>
              </a:rPr>
              <a:t>Znaki za obvestila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5520" y="4652964"/>
            <a:ext cx="4176018" cy="765175"/>
          </a:xfrm>
        </p:spPr>
        <p:txBody>
          <a:bodyPr>
            <a:normAutofit fontScale="92500"/>
          </a:bodyPr>
          <a:lstStyle/>
          <a:p>
            <a:pPr algn="l"/>
            <a:r>
              <a:rPr lang="sl-SI" sz="2800" dirty="0"/>
              <a:t>Zaznamovan prehod za pešce</a:t>
            </a:r>
          </a:p>
        </p:txBody>
      </p:sp>
      <p:pic>
        <p:nvPicPr>
          <p:cNvPr id="16386" name="Picture 2" descr="http://www.signaco.si/znaki/obvestila/obvest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7" y="1556792"/>
            <a:ext cx="2486025" cy="2486026"/>
          </a:xfrm>
          <a:prstGeom prst="rect">
            <a:avLst/>
          </a:prstGeom>
          <a:noFill/>
        </p:spPr>
      </p:pic>
      <p:pic>
        <p:nvPicPr>
          <p:cNvPr id="16388" name="Picture 4" descr="http://www.cerknica.si/policijaimages/17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968" y="956500"/>
            <a:ext cx="3888432" cy="5196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478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0"/>
            <a:ext cx="4500563" cy="908050"/>
          </a:xfrm>
        </p:spPr>
        <p:txBody>
          <a:bodyPr/>
          <a:lstStyle/>
          <a:p>
            <a:r>
              <a:rPr lang="sl-SI" sz="4000" dirty="0">
                <a:solidFill>
                  <a:srgbClr val="3399FF"/>
                </a:solidFill>
              </a:rPr>
              <a:t>Znaki za obvestila</a:t>
            </a:r>
            <a:endParaRPr lang="hr-HR" sz="4000" dirty="0">
              <a:solidFill>
                <a:srgbClr val="3399FF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4826" y="4652963"/>
            <a:ext cx="4105275" cy="1484312"/>
          </a:xfrm>
        </p:spPr>
        <p:txBody>
          <a:bodyPr/>
          <a:lstStyle/>
          <a:p>
            <a:pPr algn="l"/>
            <a:r>
              <a:rPr lang="pl-PL" sz="2800" dirty="0"/>
              <a:t>Podzemni ali nadzemni</a:t>
            </a:r>
            <a:br>
              <a:rPr lang="pl-PL" sz="2800" dirty="0"/>
            </a:br>
            <a:r>
              <a:rPr lang="pl-PL" sz="2800" dirty="0"/>
              <a:t>prehod za pešce</a:t>
            </a:r>
            <a:endParaRPr lang="hr-HR" sz="2800" dirty="0"/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4564" y="332656"/>
            <a:ext cx="46434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http://www.signaco.si/znaki/obvestila/obvest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593" y="1556792"/>
            <a:ext cx="2486025" cy="248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78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908050"/>
          </a:xfrm>
        </p:spPr>
        <p:txBody>
          <a:bodyPr/>
          <a:lstStyle/>
          <a:p>
            <a:r>
              <a:rPr lang="hr-HR" sz="4000" b="1" u="sng" dirty="0"/>
              <a:t>Prometni </a:t>
            </a:r>
            <a:r>
              <a:rPr lang="hr-HR" sz="4000" b="1" u="sng" dirty="0" err="1"/>
              <a:t>znaki</a:t>
            </a:r>
            <a:endParaRPr lang="hr-HR" sz="4000" b="1" u="sng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388" y="908050"/>
            <a:ext cx="8424862" cy="54737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sl-SI" dirty="0" smtClean="0"/>
              <a:t>V prometu sodelujejo vozila (tudi kolesarji) in pešci. </a:t>
            </a:r>
          </a:p>
          <a:p>
            <a:pPr algn="l">
              <a:lnSpc>
                <a:spcPct val="90000"/>
              </a:lnSpc>
            </a:pPr>
            <a:endParaRPr lang="sl-SI" dirty="0" smtClean="0"/>
          </a:p>
          <a:p>
            <a:pPr algn="l">
              <a:lnSpc>
                <a:spcPct val="90000"/>
              </a:lnSpc>
            </a:pPr>
            <a:r>
              <a:rPr lang="sl-SI" dirty="0" smtClean="0"/>
              <a:t>Prometni znaki nam</a:t>
            </a:r>
          </a:p>
          <a:p>
            <a:pPr algn="l">
              <a:lnSpc>
                <a:spcPct val="90000"/>
              </a:lnSpc>
            </a:pPr>
            <a:r>
              <a:rPr lang="sl-SI" dirty="0" smtClean="0"/>
              <a:t>povedo, kdo ima pri vožnji</a:t>
            </a:r>
          </a:p>
          <a:p>
            <a:pPr algn="l">
              <a:lnSpc>
                <a:spcPct val="90000"/>
              </a:lnSpc>
            </a:pPr>
            <a:r>
              <a:rPr lang="sl-SI" dirty="0"/>
              <a:t>p</a:t>
            </a:r>
            <a:r>
              <a:rPr lang="sl-SI" dirty="0" smtClean="0"/>
              <a:t>rednost, določajo pa tudi</a:t>
            </a:r>
          </a:p>
          <a:p>
            <a:pPr algn="l">
              <a:lnSpc>
                <a:spcPct val="90000"/>
              </a:lnSpc>
            </a:pPr>
            <a:r>
              <a:rPr lang="sl-SI" dirty="0"/>
              <a:t>d</a:t>
            </a:r>
            <a:r>
              <a:rPr lang="sl-SI" dirty="0" smtClean="0"/>
              <a:t>ruga pravila v prometu.</a:t>
            </a:r>
          </a:p>
          <a:p>
            <a:pPr algn="l">
              <a:lnSpc>
                <a:spcPct val="90000"/>
              </a:lnSpc>
            </a:pPr>
            <a:endParaRPr lang="sl-SI" dirty="0"/>
          </a:p>
          <a:p>
            <a:pPr algn="l">
              <a:lnSpc>
                <a:spcPct val="90000"/>
              </a:lnSpc>
            </a:pPr>
            <a:endParaRPr lang="sl-SI" dirty="0" smtClean="0"/>
          </a:p>
          <a:p>
            <a:pPr algn="l">
              <a:lnSpc>
                <a:spcPct val="90000"/>
              </a:lnSpc>
            </a:pPr>
            <a:r>
              <a:rPr lang="sl-SI" dirty="0" smtClean="0">
                <a:solidFill>
                  <a:srgbClr val="FF0000"/>
                </a:solidFill>
              </a:rPr>
              <a:t>Vsi udeleženci v prometu moramo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 smtClean="0">
                <a:solidFill>
                  <a:srgbClr val="FF0000"/>
                </a:solidFill>
              </a:rPr>
              <a:t>upoštevati </a:t>
            </a:r>
          </a:p>
          <a:p>
            <a:pPr algn="l">
              <a:lnSpc>
                <a:spcPct val="90000"/>
              </a:lnSpc>
            </a:pPr>
            <a:r>
              <a:rPr lang="sl-SI" dirty="0" smtClean="0">
                <a:solidFill>
                  <a:srgbClr val="FF0000"/>
                </a:solidFill>
              </a:rPr>
              <a:t>prometne znake.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1524276"/>
            <a:ext cx="4339606" cy="384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60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0"/>
            <a:ext cx="4500563" cy="908050"/>
          </a:xfrm>
        </p:spPr>
        <p:txBody>
          <a:bodyPr/>
          <a:lstStyle/>
          <a:p>
            <a:r>
              <a:rPr lang="sl-SI" sz="4000" dirty="0">
                <a:solidFill>
                  <a:srgbClr val="3399FF"/>
                </a:solidFill>
              </a:rPr>
              <a:t>Znaki za obvestila</a:t>
            </a:r>
            <a:endParaRPr lang="hr-HR" sz="4000" dirty="0">
              <a:solidFill>
                <a:srgbClr val="3399FF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8213" y="4581525"/>
            <a:ext cx="2159000" cy="1081088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            </a:t>
            </a:r>
            <a:r>
              <a:rPr lang="sl-SI" sz="2800" dirty="0"/>
              <a:t>Bolnišnica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9977" y="1645919"/>
            <a:ext cx="4796248" cy="43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http://www.signaco.si/znaki/obvestila/obvest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1412777"/>
            <a:ext cx="2038350" cy="3009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424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0"/>
            <a:ext cx="4500563" cy="908050"/>
          </a:xfrm>
        </p:spPr>
        <p:txBody>
          <a:bodyPr/>
          <a:lstStyle/>
          <a:p>
            <a:r>
              <a:rPr lang="sl-SI" sz="4000" dirty="0">
                <a:solidFill>
                  <a:srgbClr val="0070C0"/>
                </a:solidFill>
              </a:rPr>
              <a:t>Znaki za obvestila</a:t>
            </a:r>
            <a:endParaRPr lang="hr-HR" sz="4000" dirty="0">
              <a:solidFill>
                <a:srgbClr val="0070C0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4825" y="4581526"/>
            <a:ext cx="4249738" cy="1700213"/>
          </a:xfrm>
        </p:spPr>
        <p:txBody>
          <a:bodyPr/>
          <a:lstStyle/>
          <a:p>
            <a:pPr algn="l"/>
            <a:r>
              <a:rPr lang="sl-SI" sz="2800" dirty="0"/>
              <a:t>Območje umirjenega prometa</a:t>
            </a:r>
          </a:p>
          <a:p>
            <a:pPr algn="l"/>
            <a:endParaRPr lang="hr-HR" sz="2800" dirty="0"/>
          </a:p>
        </p:txBody>
      </p:sp>
      <p:pic>
        <p:nvPicPr>
          <p:cNvPr id="9230" name="Picture 14" descr="http://0.static.zurnal24.si/images/52/07/535207/article_main_w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920" y="1556793"/>
            <a:ext cx="4987756" cy="3743697"/>
          </a:xfrm>
          <a:prstGeom prst="rect">
            <a:avLst/>
          </a:prstGeom>
          <a:noFill/>
        </p:spPr>
      </p:pic>
      <p:pic>
        <p:nvPicPr>
          <p:cNvPr id="9232" name="Picture 16" descr="http://www.signaco.si/znaki/obvestila/obvest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3" y="1628800"/>
            <a:ext cx="3667125" cy="248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21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0"/>
            <a:ext cx="4500563" cy="908050"/>
          </a:xfrm>
        </p:spPr>
        <p:txBody>
          <a:bodyPr/>
          <a:lstStyle/>
          <a:p>
            <a:r>
              <a:rPr lang="sl-SI" sz="4000" dirty="0">
                <a:solidFill>
                  <a:srgbClr val="3399FF"/>
                </a:solidFill>
              </a:rPr>
              <a:t>Znaki za obvestila</a:t>
            </a:r>
            <a:endParaRPr lang="hr-HR" sz="4000" dirty="0">
              <a:solidFill>
                <a:srgbClr val="3399FF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3389" y="4581526"/>
            <a:ext cx="4105275" cy="2276475"/>
          </a:xfrm>
        </p:spPr>
        <p:txBody>
          <a:bodyPr/>
          <a:lstStyle/>
          <a:p>
            <a:pPr algn="l"/>
            <a:r>
              <a:rPr lang="sl-SI" sz="2800" dirty="0"/>
              <a:t>Avtobusno postaja</a:t>
            </a:r>
            <a:endParaRPr lang="hr-HR" sz="2800" dirty="0"/>
          </a:p>
        </p:txBody>
      </p:sp>
      <p:pic>
        <p:nvPicPr>
          <p:cNvPr id="12290" name="Picture 2" descr="http://www.signaco.si/znaki/obvestila/obvest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2" y="1196753"/>
            <a:ext cx="2038350" cy="3009901"/>
          </a:xfrm>
          <a:prstGeom prst="rect">
            <a:avLst/>
          </a:prstGeom>
          <a:noFill/>
        </p:spPr>
      </p:pic>
      <p:pic>
        <p:nvPicPr>
          <p:cNvPr id="12292" name="Picture 4" descr="http://t3.gstatic.com/images?q=tbn:ANd9GcS0Oiab1RdlitC00p0ncSWomoSt4klU5i20P-8TI-6zX5wBosX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881" y="1556792"/>
            <a:ext cx="5216383" cy="3471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6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908050"/>
          </a:xfrm>
        </p:spPr>
        <p:txBody>
          <a:bodyPr/>
          <a:lstStyle/>
          <a:p>
            <a:r>
              <a:rPr lang="sl-SI" sz="4000" dirty="0">
                <a:solidFill>
                  <a:srgbClr val="3399FF"/>
                </a:solidFill>
              </a:rPr>
              <a:t>Znaki za obvestila</a:t>
            </a:r>
            <a:endParaRPr lang="hr-HR" sz="4000" dirty="0">
              <a:solidFill>
                <a:srgbClr val="3399FF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91545" y="4868864"/>
            <a:ext cx="3817119" cy="1584473"/>
          </a:xfrm>
        </p:spPr>
        <p:txBody>
          <a:bodyPr/>
          <a:lstStyle/>
          <a:p>
            <a:pPr algn="l"/>
            <a:r>
              <a:rPr lang="sl-SI" sz="2800" dirty="0"/>
              <a:t>Cesta rezervirana za</a:t>
            </a:r>
            <a:br>
              <a:rPr lang="sl-SI" sz="2800" dirty="0"/>
            </a:br>
            <a:r>
              <a:rPr lang="sl-SI" sz="2800" dirty="0"/>
              <a:t>motorna vozila</a:t>
            </a:r>
            <a:endParaRPr lang="hr-HR" sz="2800" dirty="0"/>
          </a:p>
        </p:txBody>
      </p:sp>
      <p:pic>
        <p:nvPicPr>
          <p:cNvPr id="11270" name="Picture 6" descr="http://www.signaco.si/znaki/obvestila/obvest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7" y="1052736"/>
            <a:ext cx="2257425" cy="3314700"/>
          </a:xfrm>
          <a:prstGeom prst="rect">
            <a:avLst/>
          </a:prstGeom>
          <a:noFill/>
        </p:spPr>
      </p:pic>
      <p:pic>
        <p:nvPicPr>
          <p:cNvPr id="11272" name="Picture 8" descr="http://t0.gstatic.com/images?q=tbn:ANd9GcTLtswIuGw-1K3J4-5-VQ5puTSvTmoBD1EDSsfrk4xsCxjaJR0j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1905" y="1988840"/>
            <a:ext cx="5108175" cy="3399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7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0"/>
            <a:ext cx="4500563" cy="908050"/>
          </a:xfrm>
        </p:spPr>
        <p:txBody>
          <a:bodyPr/>
          <a:lstStyle/>
          <a:p>
            <a:r>
              <a:rPr lang="sl-SI" sz="4000" dirty="0">
                <a:solidFill>
                  <a:srgbClr val="3399FF"/>
                </a:solidFill>
              </a:rPr>
              <a:t>Znaki za obvestila</a:t>
            </a:r>
            <a:endParaRPr lang="hr-HR" sz="4000" dirty="0">
              <a:solidFill>
                <a:srgbClr val="3399FF"/>
              </a:solidFill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4508500"/>
            <a:ext cx="2879725" cy="1441450"/>
          </a:xfrm>
        </p:spPr>
        <p:txBody>
          <a:bodyPr/>
          <a:lstStyle/>
          <a:p>
            <a:pPr algn="l"/>
            <a:r>
              <a:rPr lang="sl-SI" sz="2800" dirty="0"/>
              <a:t>Enosmerna cesta</a:t>
            </a:r>
          </a:p>
        </p:txBody>
      </p:sp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839" y="692151"/>
            <a:ext cx="4814887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http://www.signaco.si/znaki/obvestila/obvest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3" y="1412776"/>
            <a:ext cx="2486025" cy="248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67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1" y="0"/>
            <a:ext cx="4500563" cy="908050"/>
          </a:xfrm>
        </p:spPr>
        <p:txBody>
          <a:bodyPr/>
          <a:lstStyle/>
          <a:p>
            <a:r>
              <a:rPr lang="sl-SI" sz="4000" dirty="0">
                <a:solidFill>
                  <a:srgbClr val="3399FF"/>
                </a:solidFill>
              </a:rPr>
              <a:t>Znaki za obvestila</a:t>
            </a:r>
            <a:endParaRPr lang="hr-HR" sz="4000" dirty="0">
              <a:solidFill>
                <a:srgbClr val="3399FF"/>
              </a:solidFill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4825" y="4437063"/>
            <a:ext cx="3816350" cy="208915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      </a:t>
            </a:r>
            <a:r>
              <a:rPr lang="sl-SI" sz="2800" dirty="0"/>
              <a:t>Parkirni prostor</a:t>
            </a:r>
          </a:p>
          <a:p>
            <a:pPr algn="l"/>
            <a:r>
              <a:rPr lang="sl-SI" sz="900" dirty="0"/>
              <a:t>________________________________________________________</a:t>
            </a:r>
          </a:p>
          <a:p>
            <a:pPr algn="l"/>
            <a:r>
              <a:rPr lang="sl-SI" sz="2800" dirty="0"/>
              <a:t>Parkirni prostor za osebe invalide</a:t>
            </a:r>
          </a:p>
          <a:p>
            <a:pPr algn="l"/>
            <a:endParaRPr lang="hr-HR" sz="2800" dirty="0"/>
          </a:p>
          <a:p>
            <a:pPr algn="l"/>
            <a:endParaRPr lang="hr-HR" sz="2800" dirty="0"/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01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http://www.signaco.si/znaki/obvestila/obvest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7" y="1412776"/>
            <a:ext cx="2486025" cy="248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92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908050"/>
          </a:xfrm>
        </p:spPr>
        <p:txBody>
          <a:bodyPr/>
          <a:lstStyle/>
          <a:p>
            <a:r>
              <a:rPr lang="sl-SI" sz="4000" dirty="0">
                <a:solidFill>
                  <a:srgbClr val="009900"/>
                </a:solidFill>
              </a:rPr>
              <a:t>Znaki  za obvestila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79650" y="4508501"/>
            <a:ext cx="1944688" cy="792163"/>
          </a:xfrm>
        </p:spPr>
        <p:txBody>
          <a:bodyPr>
            <a:normAutofit/>
          </a:bodyPr>
          <a:lstStyle/>
          <a:p>
            <a:pPr algn="l"/>
            <a:r>
              <a:rPr lang="sl-SI" sz="2800" dirty="0"/>
              <a:t>Smerokazi</a:t>
            </a:r>
          </a:p>
        </p:txBody>
      </p:sp>
      <p:pic>
        <p:nvPicPr>
          <p:cNvPr id="3074" name="Picture 2" descr="http://www.signaco.si/znaki/obvestila/obvest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412776"/>
            <a:ext cx="3371850" cy="2781300"/>
          </a:xfrm>
          <a:prstGeom prst="rect">
            <a:avLst/>
          </a:prstGeom>
          <a:noFill/>
        </p:spPr>
      </p:pic>
      <p:pic>
        <p:nvPicPr>
          <p:cNvPr id="3076" name="Picture 4" descr="http://blog.ognjisce.si/media/blogs/matjazm/prometni_znak_krozis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7888" y="1412776"/>
            <a:ext cx="5400600" cy="405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317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2650" y="365128"/>
            <a:ext cx="7886700" cy="399577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POZOR! – ZELO POMEMBNI PROMETNI ZNAKI</a:t>
            </a:r>
            <a:endParaRPr lang="sl-SI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24000" y="980729"/>
            <a:ext cx="9036496" cy="56166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dirty="0" smtClean="0"/>
              <a:t>                                                                                Križišče</a:t>
            </a:r>
          </a:p>
          <a:p>
            <a:pPr marL="0" indent="0">
              <a:buNone/>
            </a:pPr>
            <a:r>
              <a:rPr lang="sl-SI" dirty="0" smtClean="0"/>
              <a:t>Prednostna                                                     prednostne ceste</a:t>
            </a:r>
          </a:p>
          <a:p>
            <a:pPr marL="0" indent="0">
              <a:buNone/>
            </a:pPr>
            <a:r>
              <a:rPr lang="sl-SI" dirty="0"/>
              <a:t>c</a:t>
            </a:r>
            <a:r>
              <a:rPr lang="sl-SI" dirty="0" smtClean="0"/>
              <a:t>esta                                                                  z neprednostno</a:t>
            </a:r>
          </a:p>
          <a:p>
            <a:pPr marL="0" indent="0">
              <a:buNone/>
            </a:pPr>
            <a:r>
              <a:rPr lang="sl-SI" dirty="0" smtClean="0"/>
              <a:t>                                                                                   cesto</a:t>
            </a:r>
          </a:p>
          <a:p>
            <a:pPr marL="0" indent="0">
              <a:buNone/>
            </a:pPr>
            <a:r>
              <a:rPr lang="sl-SI" dirty="0" smtClean="0"/>
              <a:t>                                                                                                                    </a:t>
            </a:r>
          </a:p>
          <a:p>
            <a:pPr marL="0" indent="0">
              <a:lnSpc>
                <a:spcPct val="110000"/>
              </a:lnSpc>
              <a:buNone/>
            </a:pPr>
            <a:endParaRPr lang="sl-SI" b="1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sl-SI" b="1" dirty="0" smtClean="0"/>
              <a:t>Oba zgornja (oziroma vsi štirje) prometna znaka sta </a:t>
            </a:r>
            <a:r>
              <a:rPr lang="sl-SI" b="1" dirty="0" smtClean="0">
                <a:solidFill>
                  <a:srgbClr val="FF0000"/>
                </a:solidFill>
              </a:rPr>
              <a:t>ENAKOVREDNA</a:t>
            </a:r>
            <a:r>
              <a:rPr lang="sl-SI" b="1" dirty="0" smtClean="0"/>
              <a:t>, ker nam oba </a:t>
            </a:r>
            <a:r>
              <a:rPr lang="sl-SI" b="1" dirty="0" smtClean="0">
                <a:solidFill>
                  <a:srgbClr val="FF0000"/>
                </a:solidFill>
              </a:rPr>
              <a:t>dajeta prednost</a:t>
            </a:r>
            <a:r>
              <a:rPr lang="sl-SI" b="1" dirty="0" smtClean="0"/>
              <a:t>. Oba nam sporočata: </a:t>
            </a:r>
            <a:r>
              <a:rPr lang="sl-SI" b="1" u="sng" dirty="0" smtClean="0"/>
              <a:t>IMAŠ PREDNOST!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l-SI" b="1" u="sng" dirty="0" smtClean="0"/>
              <a:t>_______________________________________________________________________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Nimaš                                                                                         </a:t>
            </a:r>
            <a:r>
              <a:rPr lang="sl-SI" dirty="0" smtClean="0">
                <a:solidFill>
                  <a:srgbClr val="FF0000"/>
                </a:solidFill>
              </a:rPr>
              <a:t>Vselej</a:t>
            </a:r>
          </a:p>
          <a:p>
            <a:pPr marL="0" indent="0">
              <a:buNone/>
            </a:pPr>
            <a:r>
              <a:rPr lang="sl-SI" dirty="0" smtClean="0"/>
              <a:t>prednosti.                                                                                  </a:t>
            </a:r>
            <a:r>
              <a:rPr lang="sl-SI" dirty="0" smtClean="0">
                <a:solidFill>
                  <a:srgbClr val="FF0000"/>
                </a:solidFill>
              </a:rPr>
              <a:t>ustavi!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 smtClean="0"/>
              <a:t>                                                                                     (Tudi če po prednostni</a:t>
            </a:r>
          </a:p>
          <a:p>
            <a:pPr marL="0" indent="0">
              <a:buNone/>
            </a:pPr>
            <a:r>
              <a:rPr lang="sl-SI" b="1" dirty="0" smtClean="0"/>
              <a:t>                                                                                       cesti ne pripelje nihče!)</a:t>
            </a:r>
            <a:endParaRPr lang="sl-SI" b="1" dirty="0"/>
          </a:p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r>
              <a:rPr lang="sl-SI" b="1" dirty="0" smtClean="0"/>
              <a:t>Oba zgornja prometna znaka sta </a:t>
            </a:r>
            <a:r>
              <a:rPr lang="sl-SI" b="1" dirty="0" smtClean="0">
                <a:solidFill>
                  <a:srgbClr val="FF0000"/>
                </a:solidFill>
              </a:rPr>
              <a:t>ENAKOVREDNA</a:t>
            </a:r>
            <a:r>
              <a:rPr lang="sl-SI" b="1" dirty="0" smtClean="0"/>
              <a:t>, ker nam oba </a:t>
            </a:r>
            <a:r>
              <a:rPr lang="sl-SI" b="1" dirty="0" smtClean="0">
                <a:solidFill>
                  <a:srgbClr val="FF0000"/>
                </a:solidFill>
              </a:rPr>
              <a:t>odvzemata prednost.</a:t>
            </a:r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Oba nam sporočata: </a:t>
            </a:r>
            <a:r>
              <a:rPr lang="sl-SI" b="1" u="sng" dirty="0" smtClean="0"/>
              <a:t>NIMAŠ PREDNOSTI!</a:t>
            </a:r>
            <a:endParaRPr lang="sl-SI" b="1" u="sng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045" y="1132949"/>
            <a:ext cx="1638300" cy="1857375"/>
          </a:xfrm>
          <a:prstGeom prst="rect">
            <a:avLst/>
          </a:prstGeom>
        </p:spPr>
      </p:pic>
      <p:pic>
        <p:nvPicPr>
          <p:cNvPr id="6" name="Picture 2" descr="Znaki za prednost – Traffic Sign Assis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4027023"/>
            <a:ext cx="13716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naki za prednost – Traffic Sign Assist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37" y="4027024"/>
            <a:ext cx="13716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AVILNIK O PROMETNI SIGNALIZACIJI IN PROMETNI OPREMI NA CESTAH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689" y="1301167"/>
            <a:ext cx="3792273" cy="120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0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hlinkClick r:id="rId4"/>
              </a:rPr>
              <a:t>https://ucilnice.arnes.si/pluginfile.php/1715629/mod_resource/content/0/Kolesarski%20izpit%20-%20teorija%20%281%29.pdf</a:t>
            </a:r>
            <a:endParaRPr lang="sl-SI" dirty="0"/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738" y="260350"/>
            <a:ext cx="8001000" cy="1296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l-SI" altLang="sl-SI" dirty="0" smtClean="0"/>
              <a:t/>
            </a:r>
            <a:br>
              <a:rPr lang="sl-SI" altLang="sl-SI" dirty="0" smtClean="0"/>
            </a:br>
            <a:r>
              <a:rPr lang="sl-SI" altLang="sl-SI" dirty="0" smtClean="0"/>
              <a:t/>
            </a:r>
            <a:br>
              <a:rPr lang="sl-SI" altLang="sl-SI" dirty="0" smtClean="0"/>
            </a:br>
            <a:r>
              <a:rPr lang="sl-SI" altLang="sl-SI" b="1" u="sng" dirty="0" smtClean="0">
                <a:solidFill>
                  <a:srgbClr val="FF0000"/>
                </a:solidFill>
              </a:rPr>
              <a:t>PRAVILO SREČANJA</a:t>
            </a:r>
            <a:r>
              <a:rPr lang="sl-SI" altLang="sl-SI" sz="2800" dirty="0">
                <a:solidFill>
                  <a:srgbClr val="FF0000"/>
                </a:solidFill>
              </a:rPr>
              <a:t/>
            </a:r>
            <a:br>
              <a:rPr lang="sl-SI" altLang="sl-SI" sz="2800" dirty="0">
                <a:solidFill>
                  <a:srgbClr val="FF0000"/>
                </a:solidFill>
              </a:rPr>
            </a:br>
            <a:r>
              <a:rPr lang="sl-SI" altLang="sl-SI" sz="2800" dirty="0"/>
              <a:t>velja, kadar si vozili pripeljeta </a:t>
            </a:r>
            <a:r>
              <a:rPr lang="sl-SI" altLang="sl-SI" sz="2800" dirty="0">
                <a:solidFill>
                  <a:srgbClr val="FF0000"/>
                </a:solidFill>
              </a:rPr>
              <a:t>nasproti</a:t>
            </a:r>
            <a:r>
              <a:rPr lang="sl-SI" altLang="sl-SI" sz="2800" dirty="0"/>
              <a:t> in po</a:t>
            </a:r>
            <a:r>
              <a:rPr lang="sl-SI" altLang="sl-SI" sz="2800" dirty="0">
                <a:solidFill>
                  <a:srgbClr val="FF0000"/>
                </a:solidFill>
              </a:rPr>
              <a:t> enakovrednih </a:t>
            </a:r>
            <a:r>
              <a:rPr lang="sl-SI" altLang="sl-SI" sz="2800" dirty="0"/>
              <a:t>cestah.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2090738" y="1752601"/>
            <a:ext cx="8001000" cy="4556125"/>
          </a:xfrm>
        </p:spPr>
        <p:txBody>
          <a:bodyPr/>
          <a:lstStyle/>
          <a:p>
            <a:pPr marL="0" indent="0">
              <a:buNone/>
              <a:defRPr/>
            </a:pPr>
            <a:endParaRPr lang="sl-SI" altLang="sl-SI" dirty="0" smtClean="0"/>
          </a:p>
          <a:p>
            <a:pPr marL="0" indent="0">
              <a:buNone/>
              <a:defRPr/>
            </a:pPr>
            <a:r>
              <a:rPr lang="sl-SI" altLang="sl-SI" dirty="0" smtClean="0">
                <a:solidFill>
                  <a:srgbClr val="FF0000"/>
                </a:solidFill>
              </a:rPr>
              <a:t>Pravilo srečanja pravi, da ima prednost tisti, ki pelje naravnost ali zavija desno.</a:t>
            </a:r>
          </a:p>
          <a:p>
            <a:pPr marL="0" indent="0">
              <a:buNone/>
              <a:defRPr/>
            </a:pPr>
            <a:endParaRPr lang="sl-SI" altLang="sl-SI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Prednost ima rdeč </a:t>
            </a:r>
          </a:p>
          <a:p>
            <a:pPr marL="0" indent="0">
              <a:buNone/>
              <a:defRPr/>
            </a:pP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avto, saj vozi naravnost, oziroma</a:t>
            </a:r>
          </a:p>
          <a:p>
            <a:pPr marL="0" indent="0">
              <a:buNone/>
              <a:defRPr/>
            </a:pP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zavija desno.</a:t>
            </a:r>
          </a:p>
          <a:p>
            <a:pPr eaLnBrk="1" hangingPunct="1">
              <a:defRPr/>
            </a:pPr>
            <a:endParaRPr lang="sl-SI" altLang="sl-SI" dirty="0" smtClean="0"/>
          </a:p>
        </p:txBody>
      </p:sp>
      <p:pic>
        <p:nvPicPr>
          <p:cNvPr id="13316" name="Picture 4" descr="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44" y="3225075"/>
            <a:ext cx="31686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9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31951" y="188914"/>
            <a:ext cx="4105275" cy="1123280"/>
          </a:xfrm>
        </p:spPr>
        <p:txBody>
          <a:bodyPr/>
          <a:lstStyle/>
          <a:p>
            <a:pPr marL="609600" indent="-609600" algn="l"/>
            <a:r>
              <a:rPr lang="sl-SI" sz="2800" dirty="0"/>
              <a:t>Prometni znaki so</a:t>
            </a:r>
          </a:p>
          <a:p>
            <a:pPr marL="609600" indent="-609600" algn="l"/>
            <a:r>
              <a:rPr lang="sl-SI" sz="2800" dirty="0"/>
              <a:t>treh različnih oblik: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6951" y="0"/>
            <a:ext cx="49879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 descr="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6116" y="2651126"/>
            <a:ext cx="1439862" cy="1266825"/>
          </a:xfrm>
          <a:prstGeom prst="rect">
            <a:avLst/>
          </a:prstGeom>
          <a:noFill/>
        </p:spPr>
      </p:pic>
      <p:pic>
        <p:nvPicPr>
          <p:cNvPr id="3081" name="Picture 9" descr="B21 ZABRANA PROMETA ZA PJEŠAK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8626" y="1280131"/>
            <a:ext cx="1368425" cy="1344613"/>
          </a:xfrm>
          <a:prstGeom prst="rect">
            <a:avLst/>
          </a:prstGeom>
          <a:noFill/>
        </p:spPr>
      </p:pic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1774825" y="4581525"/>
            <a:ext cx="2304951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r>
              <a:rPr lang="sl-SI" sz="2800" dirty="0"/>
              <a:t> 3. Pravokotni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1774825" y="2997200"/>
            <a:ext cx="2089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endParaRPr lang="hr-HR" sz="500" dirty="0"/>
          </a:p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r>
              <a:rPr lang="hr-HR" sz="2800" dirty="0"/>
              <a:t> </a:t>
            </a:r>
            <a:r>
              <a:rPr lang="sl-SI" sz="2800" dirty="0"/>
              <a:t>2. Trikotni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endParaRPr lang="hr-HR" sz="2800" dirty="0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1774825" y="1844675"/>
            <a:ext cx="28082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r>
              <a:rPr lang="hr-HR" sz="2800" dirty="0"/>
              <a:t> </a:t>
            </a:r>
            <a:r>
              <a:rPr lang="sl-SI" sz="2800" dirty="0"/>
              <a:t>1. Okrogli 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</a:pPr>
            <a:endParaRPr lang="hr-HR" sz="2800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1774824" y="5315329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FF0000"/>
                </a:solidFill>
              </a:rPr>
              <a:t>OBLIKA PROMETNEGA ZNAKA NAM POVE, KAJ ZNAK POMENI</a:t>
            </a:r>
            <a:r>
              <a:rPr lang="sl-SI" sz="24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5" descr="C02 OBILJEŽEN PJEŠAČKI PRELAZ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65436" y="4170843"/>
            <a:ext cx="1081087" cy="1152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61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6" grpId="0"/>
      <p:bldP spid="308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mtClean="0">
                <a:solidFill>
                  <a:srgbClr val="FF0000"/>
                </a:solidFill>
              </a:rPr>
              <a:t>PRAVILO SREČANJA - PRIMER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sl-SI" dirty="0" smtClean="0"/>
          </a:p>
          <a:p>
            <a:pPr marL="0" indent="0">
              <a:buNone/>
              <a:defRPr/>
            </a:pPr>
            <a:r>
              <a:rPr lang="sl-SI" dirty="0"/>
              <a:t> </a:t>
            </a:r>
            <a:r>
              <a:rPr lang="sl-SI" dirty="0" smtClean="0"/>
              <a:t> </a:t>
            </a:r>
            <a:r>
              <a:rPr lang="sl-SI" u="sng" dirty="0" smtClean="0"/>
              <a:t>Pravilo srečanja</a:t>
            </a:r>
            <a:r>
              <a:rPr lang="sl-SI" dirty="0" smtClean="0"/>
              <a:t>:</a:t>
            </a:r>
          </a:p>
          <a:p>
            <a:pPr marL="0" indent="0">
              <a:buNone/>
              <a:defRPr/>
            </a:pPr>
            <a:r>
              <a:rPr lang="sl-SI" dirty="0" smtClean="0"/>
              <a:t>- iz nasprotne smeri</a:t>
            </a:r>
          </a:p>
          <a:p>
            <a:pPr marL="0" indent="0">
              <a:buNone/>
              <a:defRPr/>
            </a:pPr>
            <a:r>
              <a:rPr lang="sl-SI" dirty="0" smtClean="0"/>
              <a:t>- enakovredni cesti</a:t>
            </a:r>
            <a:r>
              <a:rPr lang="sl-SI" sz="2000" dirty="0" smtClean="0"/>
              <a:t>(oba imata znak Ustavi!</a:t>
            </a:r>
            <a:r>
              <a:rPr lang="sl-SI" dirty="0" smtClean="0"/>
              <a:t>)</a:t>
            </a:r>
          </a:p>
          <a:p>
            <a:pPr>
              <a:defRPr/>
            </a:pPr>
            <a:endParaRPr lang="sl-SI" dirty="0"/>
          </a:p>
          <a:p>
            <a:pPr marL="0" indent="0">
              <a:buNone/>
              <a:defRPr/>
            </a:pPr>
            <a:r>
              <a:rPr lang="sl-SI" dirty="0" smtClean="0"/>
              <a:t>Prednost ima modri </a:t>
            </a:r>
          </a:p>
          <a:p>
            <a:pPr marL="0" indent="0">
              <a:buNone/>
              <a:defRPr/>
            </a:pPr>
            <a:r>
              <a:rPr lang="sl-SI" dirty="0" smtClean="0"/>
              <a:t>avto, ker pelje naravnost.</a:t>
            </a:r>
            <a:endParaRPr lang="sl-SI" dirty="0"/>
          </a:p>
        </p:txBody>
      </p:sp>
      <p:pic>
        <p:nvPicPr>
          <p:cNvPr id="15364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989139"/>
            <a:ext cx="36449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7826" y="2481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4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6" y="-987425"/>
            <a:ext cx="8785225" cy="2447925"/>
          </a:xfrm>
        </p:spPr>
        <p:txBody>
          <a:bodyPr/>
          <a:lstStyle/>
          <a:p>
            <a:pPr eaLnBrk="1" hangingPunct="1"/>
            <a:r>
              <a:rPr lang="sl-SI" altLang="sl-SI" sz="2800" b="1" u="sng" dirty="0">
                <a:solidFill>
                  <a:srgbClr val="FF0000"/>
                </a:solidFill>
              </a:rPr>
              <a:t/>
            </a:r>
            <a:br>
              <a:rPr lang="sl-SI" altLang="sl-SI" sz="2800" b="1" u="sng" dirty="0">
                <a:solidFill>
                  <a:srgbClr val="FF0000"/>
                </a:solidFill>
              </a:rPr>
            </a:br>
            <a:r>
              <a:rPr lang="sl-SI" altLang="sl-SI" sz="2800" b="1" u="sng" dirty="0">
                <a:solidFill>
                  <a:srgbClr val="FF0000"/>
                </a:solidFill>
              </a:rPr>
              <a:t/>
            </a:r>
            <a:br>
              <a:rPr lang="sl-SI" altLang="sl-SI" sz="2800" b="1" u="sng" dirty="0">
                <a:solidFill>
                  <a:srgbClr val="FF0000"/>
                </a:solidFill>
              </a:rPr>
            </a:br>
            <a:r>
              <a:rPr lang="sl-SI" altLang="sl-SI" sz="4000" b="1" u="sng" dirty="0" smtClean="0">
                <a:solidFill>
                  <a:srgbClr val="FF0000"/>
                </a:solidFill>
              </a:rPr>
              <a:t>DESNO PRAVILO</a:t>
            </a:r>
            <a:r>
              <a:rPr lang="sl-SI" altLang="sl-SI" sz="2800" b="1" u="sng" dirty="0" smtClean="0">
                <a:solidFill>
                  <a:srgbClr val="FF0000"/>
                </a:solidFill>
              </a:rPr>
              <a:t> </a:t>
            </a:r>
            <a:r>
              <a:rPr lang="sl-SI" altLang="sl-SI" sz="2800" dirty="0" smtClean="0">
                <a:solidFill>
                  <a:srgbClr val="FFFFFF"/>
                </a:solidFill>
              </a:rPr>
              <a:t>velja</a:t>
            </a:r>
            <a:r>
              <a:rPr lang="sl-SI" altLang="sl-SI" sz="2800" dirty="0">
                <a:solidFill>
                  <a:srgbClr val="FFFFFF"/>
                </a:solidFill>
              </a:rPr>
              <a:t>, kadar vozili</a:t>
            </a:r>
            <a:br>
              <a:rPr lang="sl-SI" altLang="sl-SI" sz="2800" dirty="0">
                <a:solidFill>
                  <a:srgbClr val="FFFFFF"/>
                </a:solidFill>
              </a:rPr>
            </a:br>
            <a:r>
              <a:rPr lang="sl-SI" altLang="sl-SI" sz="2800" dirty="0">
                <a:solidFill>
                  <a:srgbClr val="FFFFFF"/>
                </a:solidFill>
              </a:rPr>
              <a:t>pripeljeta </a:t>
            </a:r>
            <a:r>
              <a:rPr lang="sl-SI" altLang="sl-SI" sz="2800" dirty="0">
                <a:solidFill>
                  <a:srgbClr val="FF0000"/>
                </a:solidFill>
              </a:rPr>
              <a:t>po sosednjih cestah;</a:t>
            </a:r>
            <a:r>
              <a:rPr lang="sl-SI" altLang="sl-SI" sz="2800" dirty="0">
                <a:solidFill>
                  <a:srgbClr val="FFFFFF"/>
                </a:solidFill>
              </a:rPr>
              <a:t> z leve, oz. desne smeri in po</a:t>
            </a:r>
            <a:r>
              <a:rPr lang="sl-SI" altLang="sl-SI" sz="2800" dirty="0">
                <a:solidFill>
                  <a:srgbClr val="FF0000"/>
                </a:solidFill>
              </a:rPr>
              <a:t> enakovrednih cestah.</a:t>
            </a:r>
            <a:endParaRPr lang="sl-SI" altLang="sl-SI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918741" y="1798820"/>
            <a:ext cx="8172997" cy="5059180"/>
          </a:xfrm>
        </p:spPr>
        <p:txBody>
          <a:bodyPr/>
          <a:lstStyle/>
          <a:p>
            <a:pPr marL="0" indent="0">
              <a:buNone/>
            </a:pPr>
            <a:r>
              <a:rPr lang="sl-SI" altLang="sl-SI" dirty="0">
                <a:solidFill>
                  <a:srgbClr val="FF0000"/>
                </a:solidFill>
              </a:rPr>
              <a:t>Desno pravilo pravi, da ima prednost tisti, ki na svoji desni cesti nima nobenega vozila</a:t>
            </a:r>
            <a:r>
              <a:rPr lang="sl-SI" altLang="sl-SI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Rdeč avto na svoji desni cesti </a:t>
            </a:r>
          </a:p>
          <a:p>
            <a:pPr marL="0" indent="0">
              <a:buNone/>
            </a:pPr>
            <a:r>
              <a:rPr lang="sl-SI" altLang="sl-SI" sz="2000" dirty="0">
                <a:latin typeface="Arial" panose="020B0604020202020204" pitchFamily="34" charset="0"/>
                <a:cs typeface="Arial" panose="020B0604020202020204" pitchFamily="34" charset="0"/>
              </a:rPr>
              <a:t>nima nobenega vozila, zato ima prednost</a:t>
            </a:r>
            <a:r>
              <a:rPr lang="sl-SI" altLang="sl-SI" sz="2400" dirty="0"/>
              <a:t>.</a:t>
            </a:r>
          </a:p>
          <a:p>
            <a:pPr marL="0" indent="0">
              <a:buNone/>
            </a:pPr>
            <a:endParaRPr lang="sl-SI" altLang="sl-SI" sz="2400" dirty="0"/>
          </a:p>
          <a:p>
            <a:pPr marL="0" indent="0">
              <a:buNone/>
            </a:pPr>
            <a:r>
              <a:rPr lang="sl-SI" altLang="sl-SI" sz="2400" dirty="0"/>
              <a:t>Pomembno!</a:t>
            </a:r>
          </a:p>
          <a:p>
            <a:pPr marL="0" indent="0">
              <a:buNone/>
            </a:pPr>
            <a:r>
              <a:rPr lang="sl-SI" altLang="sl-SI" sz="2400" dirty="0"/>
              <a:t>Pri desnem pravilu </a:t>
            </a:r>
            <a:r>
              <a:rPr lang="sl-SI" altLang="sl-SI" sz="2400" u="sng" dirty="0"/>
              <a:t>ni pomembno,</a:t>
            </a:r>
          </a:p>
          <a:p>
            <a:pPr marL="0" indent="0">
              <a:buNone/>
            </a:pPr>
            <a:r>
              <a:rPr lang="sl-SI" altLang="sl-SI" sz="2400" u="sng" dirty="0"/>
              <a:t>kam avto pelje</a:t>
            </a:r>
            <a:r>
              <a:rPr lang="sl-SI" altLang="sl-SI" sz="2400" dirty="0"/>
              <a:t>, važno je, da na </a:t>
            </a:r>
          </a:p>
          <a:p>
            <a:pPr marL="0" indent="0">
              <a:buNone/>
            </a:pPr>
            <a:r>
              <a:rPr lang="sl-SI" altLang="sl-SI" sz="2400" dirty="0"/>
              <a:t>svoji desni strani nima nikogar.</a:t>
            </a:r>
          </a:p>
        </p:txBody>
      </p:sp>
      <p:pic>
        <p:nvPicPr>
          <p:cNvPr id="14340" name="Picture 7" descr="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38" y="3357563"/>
            <a:ext cx="288131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0439" y="3674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6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/>
          <p:cNvSpPr>
            <a:spLocks noGrp="1"/>
          </p:cNvSpPr>
          <p:nvPr>
            <p:ph type="title"/>
          </p:nvPr>
        </p:nvSpPr>
        <p:spPr>
          <a:xfrm>
            <a:off x="838199" y="69961"/>
            <a:ext cx="10515600" cy="779463"/>
          </a:xfrm>
        </p:spPr>
        <p:txBody>
          <a:bodyPr/>
          <a:lstStyle/>
          <a:p>
            <a:r>
              <a:rPr lang="sl-SI" altLang="sl-SI" dirty="0" smtClean="0">
                <a:solidFill>
                  <a:srgbClr val="FF0000"/>
                </a:solidFill>
              </a:rPr>
              <a:t>DESNO PRAVILO – PRIMERA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74753" y="614597"/>
            <a:ext cx="11437495" cy="5846164"/>
          </a:xfrm>
        </p:spPr>
        <p:txBody>
          <a:bodyPr>
            <a:normAutofit/>
          </a:bodyPr>
          <a:lstStyle/>
          <a:p>
            <a:pPr>
              <a:defRPr/>
            </a:pPr>
            <a:endParaRPr lang="sl-SI" dirty="0" smtClean="0"/>
          </a:p>
          <a:p>
            <a:pPr marL="0" indent="0">
              <a:buNone/>
              <a:defRPr/>
            </a:pPr>
            <a:r>
              <a:rPr lang="sl-SI" dirty="0"/>
              <a:t> </a:t>
            </a:r>
            <a:r>
              <a:rPr lang="sl-SI" dirty="0" smtClean="0"/>
              <a:t> </a:t>
            </a:r>
            <a:r>
              <a:rPr lang="sl-SI" u="sng" dirty="0" smtClean="0"/>
              <a:t>Desno pravilo</a:t>
            </a:r>
            <a:r>
              <a:rPr lang="sl-SI" dirty="0" smtClean="0"/>
              <a:t>:                                   </a:t>
            </a:r>
            <a:r>
              <a:rPr lang="sl-SI" sz="2400" dirty="0" smtClean="0"/>
              <a:t>PRIMER 1</a:t>
            </a:r>
          </a:p>
          <a:p>
            <a:pPr>
              <a:buFontTx/>
              <a:buChar char="-"/>
              <a:defRPr/>
            </a:pPr>
            <a:r>
              <a:rPr lang="sl-SI" dirty="0"/>
              <a:t>p</a:t>
            </a:r>
            <a:r>
              <a:rPr lang="sl-SI" dirty="0" smtClean="0"/>
              <a:t>ripeljeta bočno                            </a:t>
            </a:r>
            <a:r>
              <a:rPr lang="sl-SI" sz="2400" dirty="0" smtClean="0"/>
              <a:t>Prednost ima</a:t>
            </a:r>
          </a:p>
          <a:p>
            <a:pPr>
              <a:buFontTx/>
              <a:buChar char="-"/>
              <a:defRPr/>
            </a:pPr>
            <a:r>
              <a:rPr lang="sl-SI" dirty="0"/>
              <a:t>e</a:t>
            </a:r>
            <a:r>
              <a:rPr lang="sl-SI" dirty="0" smtClean="0"/>
              <a:t>nakovredni cesti                         </a:t>
            </a:r>
            <a:r>
              <a:rPr lang="sl-SI" sz="2400" dirty="0" smtClean="0"/>
              <a:t>rdeči avtomobil.</a:t>
            </a:r>
          </a:p>
          <a:p>
            <a:pPr>
              <a:buFontTx/>
              <a:buChar char="-"/>
              <a:defRPr/>
            </a:pPr>
            <a:endParaRPr lang="sl-SI" sz="2400" dirty="0"/>
          </a:p>
          <a:p>
            <a:pPr marL="0" indent="0">
              <a:buNone/>
              <a:defRPr/>
            </a:pPr>
            <a:endParaRPr lang="sl-SI" sz="2400" dirty="0" smtClean="0"/>
          </a:p>
          <a:p>
            <a:pPr>
              <a:buFontTx/>
              <a:buChar char="-"/>
              <a:defRPr/>
            </a:pPr>
            <a:endParaRPr lang="sl-SI" sz="2400" dirty="0"/>
          </a:p>
          <a:p>
            <a:pPr marL="0" indent="0">
              <a:buNone/>
              <a:defRPr/>
            </a:pPr>
            <a:r>
              <a:rPr lang="sl-SI" sz="2400" dirty="0" smtClean="0"/>
              <a:t>PRIMER 2</a:t>
            </a:r>
          </a:p>
          <a:p>
            <a:pPr marL="0" indent="0">
              <a:buNone/>
              <a:defRPr/>
            </a:pPr>
            <a:r>
              <a:rPr lang="sl-SI" sz="2400" dirty="0" smtClean="0"/>
              <a:t>Prednost ima zeleni avto, ker na desni</a:t>
            </a:r>
          </a:p>
          <a:p>
            <a:pPr marL="0" indent="0">
              <a:buNone/>
              <a:defRPr/>
            </a:pPr>
            <a:r>
              <a:rPr lang="sl-SI" sz="2400" dirty="0"/>
              <a:t>c</a:t>
            </a:r>
            <a:r>
              <a:rPr lang="sl-SI" sz="2400" dirty="0" smtClean="0"/>
              <a:t>esti nima nikogar. Nato odpelje rdeč avto,</a:t>
            </a:r>
          </a:p>
          <a:p>
            <a:pPr marL="0" indent="0">
              <a:buNone/>
              <a:defRPr/>
            </a:pPr>
            <a:r>
              <a:rPr lang="sl-SI" sz="2400" dirty="0" smtClean="0"/>
              <a:t>Saj se je njegova desna cesta izpraznila. </a:t>
            </a:r>
          </a:p>
          <a:p>
            <a:pPr marL="0" indent="0">
              <a:buNone/>
              <a:defRPr/>
            </a:pPr>
            <a:r>
              <a:rPr lang="sl-SI" sz="2400" dirty="0" smtClean="0"/>
              <a:t>Zadnji odpelje moder avto.</a:t>
            </a:r>
            <a:endParaRPr lang="sl-SI" dirty="0" smtClean="0"/>
          </a:p>
          <a:p>
            <a:pPr>
              <a:defRPr/>
            </a:pPr>
            <a:endParaRPr lang="sl-SI" dirty="0"/>
          </a:p>
          <a:p>
            <a:pPr marL="0" indent="0">
              <a:buNone/>
              <a:defRPr/>
            </a:pPr>
            <a:endParaRPr lang="sl-SI" dirty="0"/>
          </a:p>
        </p:txBody>
      </p:sp>
      <p:pic>
        <p:nvPicPr>
          <p:cNvPr id="3074" name="Picture 2" descr="Križišče Enakovrednih Cest - 3D Animacija C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502" y="743759"/>
            <a:ext cx="4158521" cy="234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MO 50% VOZNIKOV JE PRAVILNO ODGOVORILO NA TO VPRAŠANJE: Kdo im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77" y="3810723"/>
            <a:ext cx="4191625" cy="23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3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Povezava za nekaj vaj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u="sng" dirty="0">
                <a:hlinkClick r:id="rId4"/>
              </a:rPr>
              <a:t>https://</a:t>
            </a:r>
            <a:r>
              <a:rPr lang="sl-SI" u="sng" dirty="0" smtClean="0">
                <a:hlinkClick r:id="rId4"/>
              </a:rPr>
              <a:t>eucbeniki.sio.si/nit4/1313/index.html</a:t>
            </a:r>
            <a:endParaRPr lang="sl-SI" u="sng" dirty="0" smtClean="0"/>
          </a:p>
          <a:p>
            <a:endParaRPr lang="sl-SI" u="sng" dirty="0"/>
          </a:p>
          <a:p>
            <a:pPr>
              <a:buFontTx/>
              <a:buChar char="-"/>
            </a:pPr>
            <a:r>
              <a:rPr lang="sl-SI" dirty="0" smtClean="0"/>
              <a:t>Rešuj naloge od str. 134 do str. 141. Označbe strani so zgoraj desno.</a:t>
            </a:r>
          </a:p>
          <a:p>
            <a:pPr>
              <a:buFontTx/>
              <a:buChar char="-"/>
            </a:pPr>
            <a:r>
              <a:rPr lang="sl-SI" dirty="0" smtClean="0"/>
              <a:t>Po straneh se premikaš tako, da klikneš na majhno modro puščico, ki je ob robu strani bolj spodaj. (Za naprej ob desnem robu, za nazaj ob levem robu).</a:t>
            </a:r>
          </a:p>
          <a:p>
            <a:pPr>
              <a:buFontTx/>
              <a:buChar char="-"/>
            </a:pPr>
            <a:r>
              <a:rPr lang="sl-SI" dirty="0" smtClean="0"/>
              <a:t>Naloga štev. 7 je Spomin, kjer lahko uriš svoje možgančke.</a:t>
            </a:r>
          </a:p>
          <a:p>
            <a:pPr>
              <a:buFontTx/>
              <a:buChar char="-"/>
            </a:pPr>
            <a:r>
              <a:rPr lang="sl-SI" dirty="0" smtClean="0"/>
              <a:t>Sicer pa razišči, kako se naloge rešujejo.</a:t>
            </a:r>
          </a:p>
          <a:p>
            <a:pPr>
              <a:buFontTx/>
              <a:buChar char="-"/>
            </a:pPr>
            <a:r>
              <a:rPr lang="sl-SI" dirty="0" smtClean="0"/>
              <a:t>VELIKO USPEHA!</a:t>
            </a:r>
            <a:endParaRPr lang="sl-SI" dirty="0"/>
          </a:p>
          <a:p>
            <a:endParaRPr lang="sl-SI" dirty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520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Viri:</a:t>
            </a:r>
          </a:p>
          <a:p>
            <a:r>
              <a:rPr lang="sl-SI" dirty="0" smtClean="0"/>
              <a:t>Spletne učilnice Arnes</a:t>
            </a:r>
          </a:p>
          <a:p>
            <a:r>
              <a:rPr lang="sl-SI" dirty="0" smtClean="0"/>
              <a:t>DZ S kolesom v šolo</a:t>
            </a:r>
          </a:p>
          <a:p>
            <a:r>
              <a:rPr lang="sl-SI" dirty="0" smtClean="0"/>
              <a:t>Priprave.net</a:t>
            </a:r>
          </a:p>
          <a:p>
            <a:r>
              <a:rPr lang="sl-SI" smtClean="0"/>
              <a:t>E-učbeniki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5406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908050"/>
          </a:xfrm>
        </p:spPr>
        <p:txBody>
          <a:bodyPr/>
          <a:lstStyle/>
          <a:p>
            <a:r>
              <a:rPr lang="sl-SI" sz="4000" dirty="0">
                <a:solidFill>
                  <a:srgbClr val="FF0000"/>
                </a:solidFill>
              </a:rPr>
              <a:t>       </a:t>
            </a:r>
            <a:r>
              <a:rPr lang="sl-SI" sz="4000" b="1" u="sng" dirty="0">
                <a:solidFill>
                  <a:srgbClr val="FF0000"/>
                </a:solidFill>
              </a:rPr>
              <a:t>Okrogli znaki (za prepovedi in  ukaze)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6584" y="908051"/>
            <a:ext cx="5329227" cy="6454775"/>
          </a:xfrm>
        </p:spPr>
        <p:txBody>
          <a:bodyPr>
            <a:normAutofit/>
          </a:bodyPr>
          <a:lstStyle/>
          <a:p>
            <a:pPr algn="l"/>
            <a:r>
              <a:rPr lang="sl-SI" sz="3200" dirty="0"/>
              <a:t>Imenujejo se tudi znaki  za izrecne odredbe (prepovedi in ukazi)</a:t>
            </a:r>
          </a:p>
          <a:p>
            <a:pPr algn="l"/>
            <a:r>
              <a:rPr lang="sl-SI" sz="3200" u="sng" dirty="0"/>
              <a:t>Nekaj prepovedujejo ali ukazujejo.</a:t>
            </a:r>
          </a:p>
          <a:p>
            <a:pPr algn="l"/>
            <a:r>
              <a:rPr lang="sl-SI" sz="3200" dirty="0"/>
              <a:t>Torej:</a:t>
            </a:r>
          </a:p>
          <a:p>
            <a:pPr algn="l"/>
            <a:r>
              <a:rPr lang="sl-SI" sz="3200" dirty="0"/>
              <a:t> </a:t>
            </a:r>
            <a:r>
              <a:rPr lang="sl-SI" sz="3200" b="1" dirty="0">
                <a:solidFill>
                  <a:srgbClr val="FF0000"/>
                </a:solidFill>
              </a:rPr>
              <a:t>MORAŠ, NE SMEŠ !!!!</a:t>
            </a:r>
            <a:endParaRPr lang="sl-SI" sz="3200" dirty="0"/>
          </a:p>
          <a:p>
            <a:pPr algn="l"/>
            <a:r>
              <a:rPr lang="sl-SI" sz="3200" dirty="0"/>
              <a:t>So</a:t>
            </a:r>
            <a:r>
              <a:rPr lang="sl-SI" sz="3200" dirty="0">
                <a:solidFill>
                  <a:srgbClr val="FF0000"/>
                </a:solidFill>
              </a:rPr>
              <a:t> bele barve z rdečo</a:t>
            </a:r>
          </a:p>
          <a:p>
            <a:pPr algn="l"/>
            <a:r>
              <a:rPr lang="sl-SI" sz="3200" dirty="0">
                <a:solidFill>
                  <a:srgbClr val="FF0000"/>
                </a:solidFill>
              </a:rPr>
              <a:t>obrobo.</a:t>
            </a:r>
            <a:r>
              <a:rPr lang="sl-SI" sz="3200" dirty="0"/>
              <a:t> </a:t>
            </a:r>
          </a:p>
          <a:p>
            <a:pPr algn="l"/>
            <a:r>
              <a:rPr lang="sl-SI" sz="3200" dirty="0"/>
              <a:t>                      Izjema: Stop znak!</a:t>
            </a:r>
          </a:p>
        </p:txBody>
      </p:sp>
      <p:pic>
        <p:nvPicPr>
          <p:cNvPr id="76814" name="Picture 14" descr="B16 ZABRANA PROMETA ZA BICIKL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584" y="136525"/>
            <a:ext cx="719137" cy="706438"/>
          </a:xfrm>
          <a:prstGeom prst="rect">
            <a:avLst/>
          </a:prstGeom>
          <a:noFill/>
        </p:spPr>
      </p:pic>
      <p:pic>
        <p:nvPicPr>
          <p:cNvPr id="39938" name="Picture 2" descr="http://www.signaco.si/znaki/prepoved/prepoved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5998" y="2733997"/>
            <a:ext cx="1736229" cy="1736229"/>
          </a:xfrm>
          <a:prstGeom prst="rect">
            <a:avLst/>
          </a:prstGeom>
          <a:noFill/>
        </p:spPr>
      </p:pic>
      <p:pic>
        <p:nvPicPr>
          <p:cNvPr id="39940" name="Picture 4" descr="http://www.signaco.si/znaki/prepoved/prepoved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92307" y="1988841"/>
            <a:ext cx="1736229" cy="1736229"/>
          </a:xfrm>
          <a:prstGeom prst="rect">
            <a:avLst/>
          </a:prstGeom>
          <a:noFill/>
        </p:spPr>
      </p:pic>
      <p:pic>
        <p:nvPicPr>
          <p:cNvPr id="39942" name="Picture 6" descr="http://www.signaco.si/znaki/prepoved/prepoved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4112" y="844750"/>
            <a:ext cx="1512168" cy="1512168"/>
          </a:xfrm>
          <a:prstGeom prst="rect">
            <a:avLst/>
          </a:prstGeom>
          <a:noFill/>
        </p:spPr>
      </p:pic>
      <p:pic>
        <p:nvPicPr>
          <p:cNvPr id="39944" name="Picture 8" descr="http://www.signaco.si/znaki/prepoved/prepoved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3979" y="4877772"/>
            <a:ext cx="1540451" cy="1540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38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908050"/>
          </a:xfrm>
        </p:spPr>
        <p:txBody>
          <a:bodyPr/>
          <a:lstStyle/>
          <a:p>
            <a:r>
              <a:rPr lang="sl-SI" sz="4000" dirty="0">
                <a:solidFill>
                  <a:srgbClr val="FF0000"/>
                </a:solidFill>
              </a:rPr>
              <a:t>Prepovedano za pešce  </a:t>
            </a:r>
          </a:p>
        </p:txBody>
      </p:sp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0" y="1744664"/>
            <a:ext cx="565150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 descr="http://www.signaco.si/znaki/prepoved/prepoved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545" y="2852937"/>
            <a:ext cx="2600325" cy="2600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75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908050"/>
          </a:xfrm>
        </p:spPr>
        <p:txBody>
          <a:bodyPr/>
          <a:lstStyle/>
          <a:p>
            <a:r>
              <a:rPr lang="sl-SI" sz="4000" dirty="0">
                <a:solidFill>
                  <a:srgbClr val="FF0000"/>
                </a:solidFill>
              </a:rPr>
              <a:t>Prepovedan promet za </a:t>
            </a:r>
            <a:r>
              <a:rPr lang="sl-SI" sz="4000" dirty="0" smtClean="0">
                <a:solidFill>
                  <a:srgbClr val="FF0000"/>
                </a:solidFill>
              </a:rPr>
              <a:t>kolesarje</a:t>
            </a:r>
            <a:endParaRPr lang="hr-HR" sz="4000" dirty="0">
              <a:solidFill>
                <a:srgbClr val="FF0000"/>
              </a:solidFill>
            </a:endParaRPr>
          </a:p>
        </p:txBody>
      </p:sp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1938" y="908050"/>
            <a:ext cx="532606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 descr="http://www.signaco.si/znaki/prepoved/prepoved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3" y="1268761"/>
            <a:ext cx="2600325" cy="2600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525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96005" y="69585"/>
            <a:ext cx="9144000" cy="908050"/>
          </a:xfrm>
        </p:spPr>
        <p:txBody>
          <a:bodyPr>
            <a:normAutofit fontScale="90000"/>
          </a:bodyPr>
          <a:lstStyle/>
          <a:p>
            <a:r>
              <a:rPr lang="sl-SI" sz="4000" dirty="0">
                <a:solidFill>
                  <a:srgbClr val="FF0000"/>
                </a:solidFill>
              </a:rPr>
              <a:t/>
            </a:r>
            <a:br>
              <a:rPr lang="sl-SI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/>
            </a:r>
            <a:br>
              <a:rPr lang="sl-SI" sz="4000" dirty="0">
                <a:solidFill>
                  <a:srgbClr val="FF0000"/>
                </a:solidFill>
              </a:rPr>
            </a:br>
            <a:r>
              <a:rPr lang="sl-SI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Prednost vozil iz nasprotne smeri:</a:t>
            </a:r>
            <a:br>
              <a:rPr lang="sl-SI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700" b="1" dirty="0">
                <a:latin typeface="Arial" panose="020B0604020202020204" pitchFamily="34" charset="0"/>
                <a:cs typeface="Arial" panose="020B0604020202020204" pitchFamily="34" charset="0"/>
              </a:rPr>
              <a:t>Torej: NIMAŠ PREDNOSTI!</a:t>
            </a:r>
            <a:endParaRPr lang="hr-HR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www.lorencic.si/0cache/100548bff481f7fb6957142d19835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1" y="1007336"/>
            <a:ext cx="2090663" cy="20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2423593" y="4077073"/>
            <a:ext cx="7776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solidFill>
                  <a:srgbClr val="FF0000"/>
                </a:solidFill>
              </a:rPr>
              <a:t>            Prednost pred vozili iz nasprotne smeri:</a:t>
            </a:r>
          </a:p>
          <a:p>
            <a:r>
              <a:rPr lang="sl-SI" sz="2400" b="1" dirty="0"/>
              <a:t>                        Torej: IMAŠ PREDNOST!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461" y="5121661"/>
            <a:ext cx="1719501" cy="17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1484784"/>
          </a:xfrm>
          <a:noFill/>
          <a:ln/>
        </p:spPr>
        <p:txBody>
          <a:bodyPr>
            <a:normAutofit fontScale="90000"/>
          </a:bodyPr>
          <a:lstStyle/>
          <a:p>
            <a:pPr algn="l"/>
            <a:r>
              <a:rPr lang="hr-HR" sz="4000" dirty="0">
                <a:solidFill>
                  <a:srgbClr val="FF0000"/>
                </a:solidFill>
              </a:rPr>
              <a:t> </a:t>
            </a:r>
            <a:br>
              <a:rPr lang="hr-HR" sz="4000" dirty="0">
                <a:solidFill>
                  <a:srgbClr val="FF0000"/>
                </a:solidFill>
              </a:rPr>
            </a:br>
            <a:r>
              <a:rPr lang="sl-SI" sz="4000" dirty="0">
                <a:solidFill>
                  <a:srgbClr val="FF0000"/>
                </a:solidFill>
              </a:rPr>
              <a:t>Prepovedan promet za vsa vozila v obe smeri</a:t>
            </a:r>
            <a:endParaRPr lang="hr-HR" sz="4000" dirty="0"/>
          </a:p>
        </p:txBody>
      </p:sp>
      <p:pic>
        <p:nvPicPr>
          <p:cNvPr id="36866" name="Picture 2" descr="http://www.signaco.si/znaki/prepoved/prepov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738" y="2340333"/>
            <a:ext cx="2600325" cy="2600325"/>
          </a:xfrm>
          <a:prstGeom prst="rect">
            <a:avLst/>
          </a:prstGeom>
          <a:noFill/>
        </p:spPr>
      </p:pic>
      <p:pic>
        <p:nvPicPr>
          <p:cNvPr id="36868" name="Picture 4" descr="http://img.siol.net/08/352/633651074041526376_picture%2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0" y="1628800"/>
            <a:ext cx="5076056" cy="405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2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1158</Words>
  <Application>Microsoft Office PowerPoint</Application>
  <PresentationFormat>Širokozaslonsko</PresentationFormat>
  <Paragraphs>197</Paragraphs>
  <Slides>44</Slides>
  <Notes>2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Officeova tema</vt:lpstr>
      <vt:lpstr>  PRIPRAVE NA TEORETIČNI DEL KOLESARSKEGA IZPITA Vklopi zvočni posnetek s klikom na zvočnik na sredini drsnice, nato klikni na prvo puščico</vt:lpstr>
      <vt:lpstr>PRIPRAVE NA KOLESARSKI IZPIT - TEORIJA</vt:lpstr>
      <vt:lpstr>Prometni znaki</vt:lpstr>
      <vt:lpstr>PowerPointova predstavitev</vt:lpstr>
      <vt:lpstr>       Okrogli znaki (za prepovedi in  ukaze)</vt:lpstr>
      <vt:lpstr>Prepovedano za pešce  </vt:lpstr>
      <vt:lpstr>Prepovedan promet za kolesarje</vt:lpstr>
      <vt:lpstr>  Prednost vozil iz nasprotne smeri: Torej: NIMAŠ PREDNOSTI!</vt:lpstr>
      <vt:lpstr>  Prepovedan promet za vsa vozila v obe smeri</vt:lpstr>
      <vt:lpstr>    Prepovedan promet v eno smer za  vsa vozila  </vt:lpstr>
      <vt:lpstr>    Obvezno ustavi! Tudi, če je prednostna cesta prosta!</vt:lpstr>
      <vt:lpstr>            Obvezna vožnja kolesarjev po kolesarski stezi   </vt:lpstr>
      <vt:lpstr>Obvezna hoja pešcev po stezi za pešce</vt:lpstr>
      <vt:lpstr>PowerPointova predstavitev</vt:lpstr>
      <vt:lpstr>Obvezna smer vožnje</vt:lpstr>
      <vt:lpstr>Trikotni znaki  (za nevarnost)</vt:lpstr>
      <vt:lpstr> Prehod čez progo   brez zapornic</vt:lpstr>
      <vt:lpstr>    Približevanje prehodu čez  železniško progo</vt:lpstr>
      <vt:lpstr>   Prehod čez progo z zapornicami</vt:lpstr>
      <vt:lpstr>   Andrejev križ-železniški prehod brez zapornic</vt:lpstr>
      <vt:lpstr>   Neravno vozišče </vt:lpstr>
      <vt:lpstr>  Otroci na cesti</vt:lpstr>
      <vt:lpstr>   Prehod za pešce </vt:lpstr>
      <vt:lpstr>   Kolesarji  na cesti </vt:lpstr>
      <vt:lpstr>        Ovinek</vt:lpstr>
      <vt:lpstr>PowerPointova predstavitev</vt:lpstr>
      <vt:lpstr>Pravokotni  znaki  za obvestila</vt:lpstr>
      <vt:lpstr>Znaki za obvestila</vt:lpstr>
      <vt:lpstr>Znaki za obvestila</vt:lpstr>
      <vt:lpstr>Znaki za obvestila</vt:lpstr>
      <vt:lpstr>Znaki za obvestila</vt:lpstr>
      <vt:lpstr>Znaki za obvestila</vt:lpstr>
      <vt:lpstr>Znaki za obvestila</vt:lpstr>
      <vt:lpstr>Znaki za obvestila</vt:lpstr>
      <vt:lpstr>Znaki za obvestila</vt:lpstr>
      <vt:lpstr>Znaki  za obvestila</vt:lpstr>
      <vt:lpstr>POZOR! – ZELO POMEMBNI PROMETNI ZNAKI</vt:lpstr>
      <vt:lpstr>PowerPointova predstavitev</vt:lpstr>
      <vt:lpstr>  PRAVILO SREČANJA velja, kadar si vozili pripeljeta nasproti in po enakovrednih cestah. </vt:lpstr>
      <vt:lpstr>PRAVILO SREČANJA - PRIMER</vt:lpstr>
      <vt:lpstr>  DESNO PRAVILO velja, kadar vozili pripeljeta po sosednjih cestah; z leve, oz. desne smeri in po enakovrednih cestah.</vt:lpstr>
      <vt:lpstr>DESNO PRAVILO – PRIMERA</vt:lpstr>
      <vt:lpstr>Povezava za nekaj vaj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 sistema Windows</dc:creator>
  <cp:lastModifiedBy>Skrbnik</cp:lastModifiedBy>
  <cp:revision>45</cp:revision>
  <dcterms:created xsi:type="dcterms:W3CDTF">2020-03-30T15:56:16Z</dcterms:created>
  <dcterms:modified xsi:type="dcterms:W3CDTF">2020-04-05T07:42:11Z</dcterms:modified>
</cp:coreProperties>
</file>