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5" r:id="rId3"/>
    <p:sldId id="257" r:id="rId4"/>
    <p:sldId id="264"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1" d="100"/>
          <a:sy n="111" d="100"/>
        </p:scale>
        <p:origin x="4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l-SI"/>
              <a:t>Kliknite, če želite urediti slog naslova matrice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930402EA-9310-41E2-BE8F-DA32CCA5EAF1}" type="datetimeFigureOut">
              <a:rPr lang="sl-SI" smtClean="0"/>
              <a:t>13. 04. 2020</a:t>
            </a:fld>
            <a:endParaRPr lang="sl-SI"/>
          </a:p>
        </p:txBody>
      </p:sp>
      <p:sp>
        <p:nvSpPr>
          <p:cNvPr id="5" name="Footer Placeholder 4"/>
          <p:cNvSpPr>
            <a:spLocks noGrp="1"/>
          </p:cNvSpPr>
          <p:nvPr>
            <p:ph type="ftr" sz="quarter" idx="11"/>
          </p:nvPr>
        </p:nvSpPr>
        <p:spPr>
          <a:xfrm>
            <a:off x="2416500" y="329307"/>
            <a:ext cx="4973915" cy="309201"/>
          </a:xfrm>
        </p:spPr>
        <p:txBody>
          <a:bodyPr/>
          <a:lstStyle/>
          <a:p>
            <a:endParaRPr lang="sl-SI"/>
          </a:p>
        </p:txBody>
      </p:sp>
      <p:sp>
        <p:nvSpPr>
          <p:cNvPr id="6" name="Slide Number Placeholder 5"/>
          <p:cNvSpPr>
            <a:spLocks noGrp="1"/>
          </p:cNvSpPr>
          <p:nvPr>
            <p:ph type="sldNum" sz="quarter" idx="12"/>
          </p:nvPr>
        </p:nvSpPr>
        <p:spPr>
          <a:xfrm>
            <a:off x="1437664" y="798973"/>
            <a:ext cx="811019" cy="503578"/>
          </a:xfrm>
        </p:spPr>
        <p:txBody>
          <a:bodyPr/>
          <a:lstStyle/>
          <a:p>
            <a:fld id="{F03C5853-AABD-4401-9D61-F0F26862136B}" type="slidenum">
              <a:rPr lang="sl-SI" smtClean="0"/>
              <a:t>‹#›</a:t>
            </a:fld>
            <a:endParaRPr lang="sl-SI"/>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73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0402EA-9310-41E2-BE8F-DA32CCA5EAF1}" type="datetimeFigureOut">
              <a:rPr lang="sl-SI" smtClean="0"/>
              <a:t>13. 04. 2020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03C5853-AABD-4401-9D61-F0F26862136B}" type="slidenum">
              <a:rPr lang="sl-SI" smtClean="0"/>
              <a:t>‹#›</a:t>
            </a:fld>
            <a:endParaRPr lang="sl-SI"/>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259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0402EA-9310-41E2-BE8F-DA32CCA5EAF1}" type="datetimeFigureOut">
              <a:rPr lang="sl-SI" smtClean="0"/>
              <a:t>13. 04. 2020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03C5853-AABD-4401-9D61-F0F26862136B}" type="slidenum">
              <a:rPr lang="sl-SI" smtClean="0"/>
              <a:t>‹#›</a:t>
            </a:fld>
            <a:endParaRPr lang="sl-SI"/>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27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930402EA-9310-41E2-BE8F-DA32CCA5EAF1}" type="datetimeFigureOut">
              <a:rPr lang="sl-SI" smtClean="0"/>
              <a:t>13. 04. 2020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03C5853-AABD-4401-9D61-F0F26862136B}" type="slidenum">
              <a:rPr lang="sl-SI" smtClean="0"/>
              <a:t>‹#›</a:t>
            </a:fld>
            <a:endParaRPr lang="sl-SI"/>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20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l-SI"/>
              <a:t>Kliknite, če želite urediti slog naslova matrice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930402EA-9310-41E2-BE8F-DA32CCA5EAF1}" type="datetimeFigureOut">
              <a:rPr lang="sl-SI" smtClean="0"/>
              <a:t>13. 04. 2020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03C5853-AABD-4401-9D61-F0F26862136B}" type="slidenum">
              <a:rPr lang="sl-SI" smtClean="0"/>
              <a:t>‹#›</a:t>
            </a:fld>
            <a:endParaRPr lang="sl-SI"/>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484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930402EA-9310-41E2-BE8F-DA32CCA5EAF1}" type="datetimeFigureOut">
              <a:rPr lang="sl-SI" smtClean="0"/>
              <a:t>13. 04. 2020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03C5853-AABD-4401-9D61-F0F26862136B}" type="slidenum">
              <a:rPr lang="sl-SI" smtClean="0"/>
              <a:t>‹#›</a:t>
            </a:fld>
            <a:endParaRPr lang="sl-SI"/>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461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447191" y="2824269"/>
            <a:ext cx="4645152" cy="2644457"/>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412362" y="2821491"/>
            <a:ext cx="4645152" cy="2637371"/>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930402EA-9310-41E2-BE8F-DA32CCA5EAF1}" type="datetimeFigureOut">
              <a:rPr lang="sl-SI" smtClean="0"/>
              <a:t>13. 04. 2020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03C5853-AABD-4401-9D61-F0F26862136B}" type="slidenum">
              <a:rPr lang="sl-SI" smtClean="0"/>
              <a:t>‹#›</a:t>
            </a:fld>
            <a:endParaRPr lang="sl-SI"/>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942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930402EA-9310-41E2-BE8F-DA32CCA5EAF1}" type="datetimeFigureOut">
              <a:rPr lang="sl-SI" smtClean="0"/>
              <a:t>13. 04. 2020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03C5853-AABD-4401-9D61-F0F26862136B}" type="slidenum">
              <a:rPr lang="sl-SI" smtClean="0"/>
              <a:t>‹#›</a:t>
            </a:fld>
            <a:endParaRPr lang="sl-SI"/>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108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402EA-9310-41E2-BE8F-DA32CCA5EAF1}" type="datetimeFigureOut">
              <a:rPr lang="sl-SI" smtClean="0"/>
              <a:t>13. 04. 2020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03C5853-AABD-4401-9D61-F0F26862136B}" type="slidenum">
              <a:rPr lang="sl-SI" smtClean="0"/>
              <a:t>‹#›</a:t>
            </a:fld>
            <a:endParaRPr lang="sl-SI"/>
          </a:p>
        </p:txBody>
      </p:sp>
    </p:spTree>
    <p:extLst>
      <p:ext uri="{BB962C8B-B14F-4D97-AF65-F5344CB8AC3E}">
        <p14:creationId xmlns:p14="http://schemas.microsoft.com/office/powerpoint/2010/main" val="321384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l-SI"/>
              <a:t>Kliknite, če želite urediti slog naslova matrice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930402EA-9310-41E2-BE8F-DA32CCA5EAF1}" type="datetimeFigureOut">
              <a:rPr lang="sl-SI" smtClean="0"/>
              <a:t>13. 04. 2020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03C5853-AABD-4401-9D61-F0F26862136B}" type="slidenum">
              <a:rPr lang="sl-SI" smtClean="0"/>
              <a:t>‹#›</a:t>
            </a:fld>
            <a:endParaRPr lang="sl-SI"/>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599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30402EA-9310-41E2-BE8F-DA32CCA5EAF1}" type="datetimeFigureOut">
              <a:rPr lang="sl-SI" smtClean="0"/>
              <a:t>13. 04. 2020</a:t>
            </a:fld>
            <a:endParaRPr lang="sl-SI"/>
          </a:p>
        </p:txBody>
      </p:sp>
      <p:sp>
        <p:nvSpPr>
          <p:cNvPr id="6" name="Footer Placeholder 5"/>
          <p:cNvSpPr>
            <a:spLocks noGrp="1"/>
          </p:cNvSpPr>
          <p:nvPr>
            <p:ph type="ftr" sz="quarter" idx="11"/>
          </p:nvPr>
        </p:nvSpPr>
        <p:spPr>
          <a:xfrm>
            <a:off x="1447382" y="318640"/>
            <a:ext cx="5541004" cy="320931"/>
          </a:xfrm>
        </p:spPr>
        <p:txBody>
          <a:bodyPr/>
          <a:lstStyle/>
          <a:p>
            <a:endParaRPr lang="sl-SI"/>
          </a:p>
        </p:txBody>
      </p:sp>
      <p:sp>
        <p:nvSpPr>
          <p:cNvPr id="7" name="Slide Number Placeholder 6"/>
          <p:cNvSpPr>
            <a:spLocks noGrp="1"/>
          </p:cNvSpPr>
          <p:nvPr>
            <p:ph type="sldNum" sz="quarter" idx="12"/>
          </p:nvPr>
        </p:nvSpPr>
        <p:spPr/>
        <p:txBody>
          <a:bodyPr/>
          <a:lstStyle/>
          <a:p>
            <a:fld id="{F03C5853-AABD-4401-9D61-F0F26862136B}" type="slidenum">
              <a:rPr lang="sl-SI" smtClean="0"/>
              <a:t>‹#›</a:t>
            </a:fld>
            <a:endParaRPr lang="sl-SI"/>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888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30402EA-9310-41E2-BE8F-DA32CCA5EAF1}" type="datetimeFigureOut">
              <a:rPr lang="sl-SI" smtClean="0"/>
              <a:t>13. 04. 2020</a:t>
            </a:fld>
            <a:endParaRPr lang="sl-SI"/>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03C5853-AABD-4401-9D61-F0F26862136B}" type="slidenum">
              <a:rPr lang="sl-SI" smtClean="0"/>
              <a:t>‹#›</a:t>
            </a:fld>
            <a:endParaRPr lang="sl-SI"/>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3953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mailto:dolores.malic@guest.arnes.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slideLayout" Target="../slideLayouts/slideLayout4.xml"/><Relationship Id="rId4"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microsoft.com/office/2007/relationships/media" Target="../media/media5.m4a"/><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slideLayout" Target="../slideLayouts/slideLayout4.xml"/><Relationship Id="rId4" Type="http://schemas.openxmlformats.org/officeDocument/2006/relationships/audio" Target="../media/media5.m4a"/></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7.m4a"/><Relationship Id="rId7" Type="http://schemas.openxmlformats.org/officeDocument/2006/relationships/hyperlink" Target="https://www.youtube.com/watch?v=Hgx0RTx0aFg"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leicht-deutsch-lernen.com/alphabet" TargetMode="External"/><Relationship Id="rId5" Type="http://schemas.openxmlformats.org/officeDocument/2006/relationships/slideLayout" Target="../slideLayouts/slideLayout4.xml"/><Relationship Id="rId4" Type="http://schemas.openxmlformats.org/officeDocument/2006/relationships/audio" Target="../media/media7.m4a"/></Relationships>
</file>

<file path=ppt/slides/_rels/slide6.xml.rels><?xml version="1.0" encoding="UTF-8" standalone="yes"?>
<Relationships xmlns="http://schemas.openxmlformats.org/package/2006/relationships"><Relationship Id="rId3" Type="http://schemas.microsoft.com/office/2007/relationships/media" Target="../media/media9.m4a"/><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slideLayout" Target="../slideLayouts/slideLayout4.xml"/><Relationship Id="rId4" Type="http://schemas.openxmlformats.org/officeDocument/2006/relationships/audio" Target="../media/media9.m4a"/></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1.m4a"/><Relationship Id="rId7"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audio" Target="../media/media12.m4a"/><Relationship Id="rId5" Type="http://schemas.microsoft.com/office/2007/relationships/media" Target="../media/media12.m4a"/><Relationship Id="rId4" Type="http://schemas.openxmlformats.org/officeDocument/2006/relationships/audio" Target="../media/media11.m4a"/></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CJtiVtsyAi0" TargetMode="External"/><Relationship Id="rId3" Type="http://schemas.microsoft.com/office/2007/relationships/media" Target="../media/media14.m4a"/><Relationship Id="rId7" Type="http://schemas.openxmlformats.org/officeDocument/2006/relationships/slideLayout" Target="../slideLayouts/slideLayout4.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audio" Target="../media/media15.m4a"/><Relationship Id="rId5" Type="http://schemas.microsoft.com/office/2007/relationships/media" Target="../media/media15.m4a"/><Relationship Id="rId4" Type="http://schemas.openxmlformats.org/officeDocument/2006/relationships/audio" Target="../media/media14.m4a"/><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hyperlink" Target="https://www.youtube.com/watch?v=mqdFwNPSrzE"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CA3244-15BC-4395-8E27-5838950F3D21}"/>
              </a:ext>
            </a:extLst>
          </p:cNvPr>
          <p:cNvSpPr>
            <a:spLocks noGrp="1"/>
          </p:cNvSpPr>
          <p:nvPr>
            <p:ph type="ctrTitle"/>
          </p:nvPr>
        </p:nvSpPr>
        <p:spPr>
          <a:xfrm>
            <a:off x="1683171" y="0"/>
            <a:ext cx="8825658" cy="2677648"/>
          </a:xfrm>
        </p:spPr>
        <p:txBody>
          <a:bodyPr/>
          <a:lstStyle/>
          <a:p>
            <a:pPr algn="ctr"/>
            <a:r>
              <a:rPr lang="sl-SI" b="1" dirty="0"/>
              <a:t>TJN 5. razred</a:t>
            </a:r>
            <a:br>
              <a:rPr lang="sl-SI" b="1" dirty="0"/>
            </a:br>
            <a:endParaRPr lang="sl-SI" b="1" dirty="0"/>
          </a:p>
        </p:txBody>
      </p:sp>
      <p:sp>
        <p:nvSpPr>
          <p:cNvPr id="3" name="Podnaslov 2">
            <a:extLst>
              <a:ext uri="{FF2B5EF4-FFF2-40B4-BE49-F238E27FC236}">
                <a16:creationId xmlns:a16="http://schemas.microsoft.com/office/drawing/2014/main" id="{092B4ECC-8DCE-4B33-891E-B2C699F7BCF0}"/>
              </a:ext>
            </a:extLst>
          </p:cNvPr>
          <p:cNvSpPr>
            <a:spLocks noGrp="1"/>
          </p:cNvSpPr>
          <p:nvPr>
            <p:ph type="subTitle" idx="1"/>
          </p:nvPr>
        </p:nvSpPr>
        <p:spPr>
          <a:xfrm>
            <a:off x="1243013" y="2814638"/>
            <a:ext cx="10001250" cy="2824162"/>
          </a:xfrm>
        </p:spPr>
        <p:txBody>
          <a:bodyPr>
            <a:normAutofit/>
          </a:bodyPr>
          <a:lstStyle/>
          <a:p>
            <a:r>
              <a:rPr lang="sl-SI" dirty="0"/>
              <a:t>Zaradi dela na daljavo potrebujem tudi jaz malo tvoje pomoči 😊 </a:t>
            </a:r>
          </a:p>
          <a:p>
            <a:endParaRPr lang="sl-SI" dirty="0"/>
          </a:p>
          <a:p>
            <a:r>
              <a:rPr lang="sl-SI" dirty="0"/>
              <a:t>Seveda lahko kakšno stvar poveš tudi drugače, ker smo se pri nekaterih podatkih učili, da je načinov več.</a:t>
            </a:r>
          </a:p>
          <a:p>
            <a:endParaRPr lang="sl-SI" dirty="0"/>
          </a:p>
        </p:txBody>
      </p:sp>
      <p:pic>
        <p:nvPicPr>
          <p:cNvPr id="7" name="Zvok 6">
            <a:hlinkClick r:id="" action="ppaction://media"/>
            <a:extLst>
              <a:ext uri="{FF2B5EF4-FFF2-40B4-BE49-F238E27FC236}">
                <a16:creationId xmlns:a16="http://schemas.microsoft.com/office/drawing/2014/main" id="{A8F5F142-2DE8-4C8D-B4B2-34212BF301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03547491"/>
      </p:ext>
    </p:extLst>
  </p:cSld>
  <p:clrMapOvr>
    <a:masterClrMapping/>
  </p:clrMapOvr>
  <mc:AlternateContent xmlns:mc="http://schemas.openxmlformats.org/markup-compatibility/2006" xmlns:p14="http://schemas.microsoft.com/office/powerpoint/2010/main">
    <mc:Choice Requires="p14">
      <p:transition spd="slow" p14:dur="2000" advTm="59247"/>
    </mc:Choice>
    <mc:Fallback xmlns="">
      <p:transition spd="slow" advTm="59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7E2C56-A1C0-4F59-93ED-77C3F15B24E4}"/>
              </a:ext>
            </a:extLst>
          </p:cNvPr>
          <p:cNvSpPr>
            <a:spLocks noGrp="1"/>
          </p:cNvSpPr>
          <p:nvPr>
            <p:ph type="title"/>
          </p:nvPr>
        </p:nvSpPr>
        <p:spPr/>
        <p:txBody>
          <a:bodyPr/>
          <a:lstStyle/>
          <a:p>
            <a:pPr algn="ctr"/>
            <a:r>
              <a:rPr lang="sl-SI" b="1" dirty="0"/>
              <a:t>TVOJA NALOGA</a:t>
            </a:r>
          </a:p>
        </p:txBody>
      </p:sp>
      <p:sp>
        <p:nvSpPr>
          <p:cNvPr id="3" name="Označba mesta vsebine 2">
            <a:extLst>
              <a:ext uri="{FF2B5EF4-FFF2-40B4-BE49-F238E27FC236}">
                <a16:creationId xmlns:a16="http://schemas.microsoft.com/office/drawing/2014/main" id="{AA606797-6250-41AB-A602-0AAFA3BA0D0C}"/>
              </a:ext>
            </a:extLst>
          </p:cNvPr>
          <p:cNvSpPr>
            <a:spLocks noGrp="1"/>
          </p:cNvSpPr>
          <p:nvPr>
            <p:ph idx="1"/>
          </p:nvPr>
        </p:nvSpPr>
        <p:spPr/>
        <p:txBody>
          <a:bodyPr>
            <a:normAutofit/>
          </a:bodyPr>
          <a:lstStyle/>
          <a:p>
            <a:r>
              <a:rPr lang="sl-SI" dirty="0"/>
              <a:t>Na e-mail </a:t>
            </a:r>
            <a:r>
              <a:rPr lang="sl-SI" u="sng" dirty="0">
                <a:hlinkClick r:id="rId2"/>
              </a:rPr>
              <a:t>dolores.malic@guest.arnes.si</a:t>
            </a:r>
            <a:r>
              <a:rPr lang="sl-SI" dirty="0"/>
              <a:t> mi sporoči, kako ti gredo zgoraj naštete teme. Povej mi, če ti kakšna tema dela težave, in kaj ti gre najboljše. Če imaš možnost in voljo, se lahko tudi posnameš in mi pošlješ posnetek. Če nimaš svojega e-naslova, prosi katerega od staršev, da mi sporočilo pošlješ z njegovega/njenega naslova.</a:t>
            </a:r>
          </a:p>
          <a:p>
            <a:r>
              <a:rPr lang="sl-SI" dirty="0"/>
              <a:t>Razpredelnico mi pošlji do </a:t>
            </a:r>
            <a:r>
              <a:rPr lang="sl-SI" b="1" dirty="0">
                <a:solidFill>
                  <a:srgbClr val="FF0000"/>
                </a:solidFill>
              </a:rPr>
              <a:t>petka, 17. 4. 2020.</a:t>
            </a:r>
            <a:endParaRPr lang="sl-SI" dirty="0"/>
          </a:p>
          <a:p>
            <a:r>
              <a:rPr lang="sl-SI" b="1" dirty="0">
                <a:solidFill>
                  <a:srgbClr val="FF0000"/>
                </a:solidFill>
              </a:rPr>
              <a:t>Najlepša hvala za tvojo pomoč in sodelovanje (tudi sodelovanje tvojih staršev, da bo e-pošta prispela do mene 😊.)</a:t>
            </a:r>
          </a:p>
          <a:p>
            <a:pPr marL="0" indent="0" algn="r">
              <a:buNone/>
            </a:pPr>
            <a:r>
              <a:rPr lang="sl-SI" dirty="0" err="1"/>
              <a:t>Lehrerin</a:t>
            </a:r>
            <a:r>
              <a:rPr lang="sl-SI" dirty="0"/>
              <a:t> Dolores</a:t>
            </a:r>
          </a:p>
        </p:txBody>
      </p:sp>
    </p:spTree>
    <p:extLst>
      <p:ext uri="{BB962C8B-B14F-4D97-AF65-F5344CB8AC3E}">
        <p14:creationId xmlns:p14="http://schemas.microsoft.com/office/powerpoint/2010/main" val="386810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2">
            <a:extLst>
              <a:ext uri="{FF2B5EF4-FFF2-40B4-BE49-F238E27FC236}">
                <a16:creationId xmlns:a16="http://schemas.microsoft.com/office/drawing/2014/main" id="{07F78AFE-835F-4FAA-97B2-FA110C90757F}"/>
              </a:ext>
            </a:extLst>
          </p:cNvPr>
          <p:cNvGraphicFramePr>
            <a:graphicFrameLocks noGrp="1"/>
          </p:cNvGraphicFramePr>
          <p:nvPr>
            <p:extLst>
              <p:ext uri="{D42A27DB-BD31-4B8C-83A1-F6EECF244321}">
                <p14:modId xmlns:p14="http://schemas.microsoft.com/office/powerpoint/2010/main" val="1930940568"/>
              </p:ext>
            </p:extLst>
          </p:nvPr>
        </p:nvGraphicFramePr>
        <p:xfrm>
          <a:off x="2028825" y="1834091"/>
          <a:ext cx="8092283" cy="4023360"/>
        </p:xfrm>
        <a:graphic>
          <a:graphicData uri="http://schemas.openxmlformats.org/drawingml/2006/table">
            <a:tbl>
              <a:tblPr firstRow="1" bandRow="1">
                <a:tableStyleId>{5C22544A-7EE6-4342-B048-85BDC9FD1C3A}</a:tableStyleId>
              </a:tblPr>
              <a:tblGrid>
                <a:gridCol w="4029076">
                  <a:extLst>
                    <a:ext uri="{9D8B030D-6E8A-4147-A177-3AD203B41FA5}">
                      <a16:colId xmlns:a16="http://schemas.microsoft.com/office/drawing/2014/main" val="3245550206"/>
                    </a:ext>
                  </a:extLst>
                </a:gridCol>
                <a:gridCol w="4063207">
                  <a:extLst>
                    <a:ext uri="{9D8B030D-6E8A-4147-A177-3AD203B41FA5}">
                      <a16:colId xmlns:a16="http://schemas.microsoft.com/office/drawing/2014/main" val="4106717904"/>
                    </a:ext>
                  </a:extLst>
                </a:gridCol>
              </a:tblGrid>
              <a:tr h="345811">
                <a:tc>
                  <a:txBody>
                    <a:bodyPr/>
                    <a:lstStyle/>
                    <a:p>
                      <a:pPr algn="ctr"/>
                      <a:r>
                        <a:rPr lang="sl-SI" dirty="0"/>
                        <a:t>Učili smo se:</a:t>
                      </a:r>
                    </a:p>
                  </a:txBody>
                  <a:tcPr/>
                </a:tc>
                <a:tc>
                  <a:txBody>
                    <a:bodyPr/>
                    <a:lstStyle/>
                    <a:p>
                      <a:pPr algn="ctr"/>
                      <a:r>
                        <a:rPr lang="sl-SI" dirty="0"/>
                        <a:t>Ocena </a:t>
                      </a:r>
                    </a:p>
                  </a:txBody>
                  <a:tcPr/>
                </a:tc>
                <a:extLst>
                  <a:ext uri="{0D108BD9-81ED-4DB2-BD59-A6C34878D82A}">
                    <a16:rowId xmlns:a16="http://schemas.microsoft.com/office/drawing/2014/main" val="1052417571"/>
                  </a:ext>
                </a:extLst>
              </a:tr>
              <a:tr h="345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pozdraviti in vprašati po počutju</a:t>
                      </a:r>
                    </a:p>
                  </a:txBody>
                  <a:tcPr/>
                </a:tc>
                <a:tc>
                  <a:txBody>
                    <a:bodyPr/>
                    <a:lstStyle/>
                    <a:p>
                      <a:endParaRPr lang="sl-SI"/>
                    </a:p>
                  </a:txBody>
                  <a:tcPr/>
                </a:tc>
                <a:extLst>
                  <a:ext uri="{0D108BD9-81ED-4DB2-BD59-A6C34878D82A}">
                    <a16:rowId xmlns:a16="http://schemas.microsoft.com/office/drawing/2014/main" val="2111075460"/>
                  </a:ext>
                </a:extLst>
              </a:tr>
              <a:tr h="345811">
                <a:tc>
                  <a:txBody>
                    <a:bodyPr/>
                    <a:lstStyle/>
                    <a:p>
                      <a:r>
                        <a:rPr lang="sl-SI" dirty="0"/>
                        <a:t>šteti do 100</a:t>
                      </a:r>
                    </a:p>
                  </a:txBody>
                  <a:tcPr/>
                </a:tc>
                <a:tc>
                  <a:txBody>
                    <a:bodyPr/>
                    <a:lstStyle/>
                    <a:p>
                      <a:endParaRPr lang="sl-SI"/>
                    </a:p>
                  </a:txBody>
                  <a:tcPr/>
                </a:tc>
                <a:extLst>
                  <a:ext uri="{0D108BD9-81ED-4DB2-BD59-A6C34878D82A}">
                    <a16:rowId xmlns:a16="http://schemas.microsoft.com/office/drawing/2014/main" val="1328156075"/>
                  </a:ext>
                </a:extLst>
              </a:tr>
              <a:tr h="345811">
                <a:tc>
                  <a:txBody>
                    <a:bodyPr/>
                    <a:lstStyle/>
                    <a:p>
                      <a:r>
                        <a:rPr lang="sl-SI" dirty="0"/>
                        <a:t>abecedo in črkovanje</a:t>
                      </a:r>
                    </a:p>
                  </a:txBody>
                  <a:tcPr/>
                </a:tc>
                <a:tc>
                  <a:txBody>
                    <a:bodyPr/>
                    <a:lstStyle/>
                    <a:p>
                      <a:endParaRPr lang="sl-SI"/>
                    </a:p>
                  </a:txBody>
                  <a:tcPr/>
                </a:tc>
                <a:extLst>
                  <a:ext uri="{0D108BD9-81ED-4DB2-BD59-A6C34878D82A}">
                    <a16:rowId xmlns:a16="http://schemas.microsoft.com/office/drawing/2014/main" val="2567719429"/>
                  </a:ext>
                </a:extLst>
              </a:tr>
              <a:tr h="345811">
                <a:tc>
                  <a:txBody>
                    <a:bodyPr/>
                    <a:lstStyle/>
                    <a:p>
                      <a:r>
                        <a:rPr lang="sl-SI" dirty="0"/>
                        <a:t>barve</a:t>
                      </a:r>
                    </a:p>
                  </a:txBody>
                  <a:tcPr/>
                </a:tc>
                <a:tc>
                  <a:txBody>
                    <a:bodyPr/>
                    <a:lstStyle/>
                    <a:p>
                      <a:endParaRPr lang="sl-SI"/>
                    </a:p>
                  </a:txBody>
                  <a:tcPr/>
                </a:tc>
                <a:extLst>
                  <a:ext uri="{0D108BD9-81ED-4DB2-BD59-A6C34878D82A}">
                    <a16:rowId xmlns:a16="http://schemas.microsoft.com/office/drawing/2014/main" val="372279628"/>
                  </a:ext>
                </a:extLst>
              </a:tr>
              <a:tr h="345811">
                <a:tc>
                  <a:txBody>
                    <a:bodyPr/>
                    <a:lstStyle/>
                    <a:p>
                      <a:r>
                        <a:rPr lang="sl-SI" dirty="0"/>
                        <a:t>oblačila</a:t>
                      </a:r>
                    </a:p>
                  </a:txBody>
                  <a:tcPr/>
                </a:tc>
                <a:tc>
                  <a:txBody>
                    <a:bodyPr/>
                    <a:lstStyle/>
                    <a:p>
                      <a:endParaRPr lang="sl-SI"/>
                    </a:p>
                  </a:txBody>
                  <a:tcPr/>
                </a:tc>
                <a:extLst>
                  <a:ext uri="{0D108BD9-81ED-4DB2-BD59-A6C34878D82A}">
                    <a16:rowId xmlns:a16="http://schemas.microsoft.com/office/drawing/2014/main" val="1228606118"/>
                  </a:ext>
                </a:extLst>
              </a:tr>
              <a:tr h="345811">
                <a:tc>
                  <a:txBody>
                    <a:bodyPr/>
                    <a:lstStyle/>
                    <a:p>
                      <a:r>
                        <a:rPr lang="sl-SI" dirty="0"/>
                        <a:t>vreme</a:t>
                      </a:r>
                    </a:p>
                  </a:txBody>
                  <a:tcPr/>
                </a:tc>
                <a:tc>
                  <a:txBody>
                    <a:bodyPr/>
                    <a:lstStyle/>
                    <a:p>
                      <a:endParaRPr lang="sl-SI" dirty="0"/>
                    </a:p>
                  </a:txBody>
                  <a:tcPr/>
                </a:tc>
                <a:extLst>
                  <a:ext uri="{0D108BD9-81ED-4DB2-BD59-A6C34878D82A}">
                    <a16:rowId xmlns:a16="http://schemas.microsoft.com/office/drawing/2014/main" val="4248187881"/>
                  </a:ext>
                </a:extLst>
              </a:tr>
              <a:tr h="345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letne čase, mesece, dneve</a:t>
                      </a:r>
                    </a:p>
                  </a:txBody>
                  <a:tcPr/>
                </a:tc>
                <a:tc>
                  <a:txBody>
                    <a:bodyPr/>
                    <a:lstStyle/>
                    <a:p>
                      <a:endParaRPr lang="sl-SI" dirty="0"/>
                    </a:p>
                  </a:txBody>
                  <a:tcPr/>
                </a:tc>
                <a:extLst>
                  <a:ext uri="{0D108BD9-81ED-4DB2-BD59-A6C34878D82A}">
                    <a16:rowId xmlns:a16="http://schemas.microsoft.com/office/drawing/2014/main" val="4039033884"/>
                  </a:ext>
                </a:extLst>
              </a:tr>
              <a:tr h="345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družinske člane in kratek opis</a:t>
                      </a:r>
                    </a:p>
                  </a:txBody>
                  <a:tcPr/>
                </a:tc>
                <a:tc>
                  <a:txBody>
                    <a:bodyPr/>
                    <a:lstStyle/>
                    <a:p>
                      <a:endParaRPr lang="sl-SI" dirty="0"/>
                    </a:p>
                  </a:txBody>
                  <a:tcPr/>
                </a:tc>
                <a:extLst>
                  <a:ext uri="{0D108BD9-81ED-4DB2-BD59-A6C34878D82A}">
                    <a16:rowId xmlns:a16="http://schemas.microsoft.com/office/drawing/2014/main" val="3377230830"/>
                  </a:ext>
                </a:extLst>
              </a:tr>
              <a:tr h="345811">
                <a:tc>
                  <a:txBody>
                    <a:bodyPr/>
                    <a:lstStyle/>
                    <a:p>
                      <a:r>
                        <a:rPr lang="sl-SI" dirty="0"/>
                        <a:t>opisati potek dneva</a:t>
                      </a:r>
                    </a:p>
                  </a:txBody>
                  <a:tcPr/>
                </a:tc>
                <a:tc>
                  <a:txBody>
                    <a:bodyPr/>
                    <a:lstStyle/>
                    <a:p>
                      <a:endParaRPr lang="sl-SI" dirty="0"/>
                    </a:p>
                  </a:txBody>
                  <a:tcPr/>
                </a:tc>
                <a:extLst>
                  <a:ext uri="{0D108BD9-81ED-4DB2-BD59-A6C34878D82A}">
                    <a16:rowId xmlns:a16="http://schemas.microsoft.com/office/drawing/2014/main" val="588339441"/>
                  </a:ext>
                </a:extLst>
              </a:tr>
              <a:tr h="345811">
                <a:tc>
                  <a:txBody>
                    <a:bodyPr/>
                    <a:lstStyle/>
                    <a:p>
                      <a:r>
                        <a:rPr lang="sl-SI" dirty="0"/>
                        <a:t>povedati, koliko je ura</a:t>
                      </a:r>
                    </a:p>
                  </a:txBody>
                  <a:tcPr/>
                </a:tc>
                <a:tc>
                  <a:txBody>
                    <a:bodyPr/>
                    <a:lstStyle/>
                    <a:p>
                      <a:endParaRPr lang="sl-SI" dirty="0"/>
                    </a:p>
                  </a:txBody>
                  <a:tcPr/>
                </a:tc>
                <a:extLst>
                  <a:ext uri="{0D108BD9-81ED-4DB2-BD59-A6C34878D82A}">
                    <a16:rowId xmlns:a16="http://schemas.microsoft.com/office/drawing/2014/main" val="946985571"/>
                  </a:ext>
                </a:extLst>
              </a:tr>
            </a:tbl>
          </a:graphicData>
        </a:graphic>
      </p:graphicFrame>
      <p:sp>
        <p:nvSpPr>
          <p:cNvPr id="4" name="Pravokotnik 3">
            <a:extLst>
              <a:ext uri="{FF2B5EF4-FFF2-40B4-BE49-F238E27FC236}">
                <a16:creationId xmlns:a16="http://schemas.microsoft.com/office/drawing/2014/main" id="{2380352C-888E-423A-8C39-858C8ABCA22B}"/>
              </a:ext>
            </a:extLst>
          </p:cNvPr>
          <p:cNvSpPr/>
          <p:nvPr/>
        </p:nvSpPr>
        <p:spPr>
          <a:xfrm>
            <a:off x="128589" y="257175"/>
            <a:ext cx="11858624" cy="1576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t>LIST ZA TVOJO OCENO ZNANJA</a:t>
            </a:r>
          </a:p>
          <a:p>
            <a:pPr algn="ctr"/>
            <a:r>
              <a:rPr lang="sl-SI" dirty="0"/>
              <a:t>Razpredelnico si prepiši v zvezek. Če imaš možnost, jo lahko tudi natisneš in prilepiš. Ko boš označil/a, kako ti gre pri vseh temah, mi to razpredelnico slikaj in pošlji. </a:t>
            </a:r>
          </a:p>
          <a:p>
            <a:pPr algn="ctr"/>
            <a:r>
              <a:rPr lang="sl-SI" dirty="0">
                <a:sym typeface="Wingdings" panose="05000000000000000000" pitchFamily="2" charset="2"/>
              </a:rPr>
              <a:t> super 		 so-so 		 </a:t>
            </a:r>
            <a:r>
              <a:rPr lang="sl-SI" dirty="0" err="1">
                <a:sym typeface="Wingdings" panose="05000000000000000000" pitchFamily="2" charset="2"/>
              </a:rPr>
              <a:t>noch</a:t>
            </a:r>
            <a:r>
              <a:rPr lang="sl-SI" dirty="0">
                <a:sym typeface="Wingdings" panose="05000000000000000000" pitchFamily="2" charset="2"/>
              </a:rPr>
              <a:t> </a:t>
            </a:r>
            <a:r>
              <a:rPr lang="sl-SI" dirty="0" err="1">
                <a:sym typeface="Wingdings" panose="05000000000000000000" pitchFamily="2" charset="2"/>
              </a:rPr>
              <a:t>nicht</a:t>
            </a:r>
            <a:r>
              <a:rPr lang="sl-SI" dirty="0">
                <a:sym typeface="Wingdings" panose="05000000000000000000" pitchFamily="2" charset="2"/>
              </a:rPr>
              <a:t> </a:t>
            </a:r>
            <a:r>
              <a:rPr lang="sl-SI" dirty="0" err="1">
                <a:sym typeface="Wingdings" panose="05000000000000000000" pitchFamily="2" charset="2"/>
              </a:rPr>
              <a:t>gut</a:t>
            </a:r>
            <a:endParaRPr lang="sl-SI" dirty="0">
              <a:sym typeface="Wingdings" panose="05000000000000000000" pitchFamily="2" charset="2"/>
            </a:endParaRPr>
          </a:p>
          <a:p>
            <a:pPr algn="ctr"/>
            <a:endParaRPr lang="sl-SI" dirty="0"/>
          </a:p>
        </p:txBody>
      </p:sp>
    </p:spTree>
    <p:extLst>
      <p:ext uri="{BB962C8B-B14F-4D97-AF65-F5344CB8AC3E}">
        <p14:creationId xmlns:p14="http://schemas.microsoft.com/office/powerpoint/2010/main" val="336368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7F6732-B82A-4108-95BD-FBCA7C5B59A4}"/>
              </a:ext>
            </a:extLst>
          </p:cNvPr>
          <p:cNvSpPr>
            <a:spLocks noGrp="1"/>
          </p:cNvSpPr>
          <p:nvPr>
            <p:ph type="title"/>
          </p:nvPr>
        </p:nvSpPr>
        <p:spPr/>
        <p:txBody>
          <a:bodyPr/>
          <a:lstStyle/>
          <a:p>
            <a:pPr algn="ctr"/>
            <a:r>
              <a:rPr lang="sl-SI" dirty="0"/>
              <a:t>Kako DOBRO znam…</a:t>
            </a:r>
          </a:p>
        </p:txBody>
      </p:sp>
      <p:sp>
        <p:nvSpPr>
          <p:cNvPr id="3" name="Označba mesta vsebine 2">
            <a:extLst>
              <a:ext uri="{FF2B5EF4-FFF2-40B4-BE49-F238E27FC236}">
                <a16:creationId xmlns:a16="http://schemas.microsoft.com/office/drawing/2014/main" id="{5CF2E517-75E7-41D7-A914-BD795D16591C}"/>
              </a:ext>
            </a:extLst>
          </p:cNvPr>
          <p:cNvSpPr>
            <a:spLocks noGrp="1"/>
          </p:cNvSpPr>
          <p:nvPr>
            <p:ph sz="half" idx="1"/>
          </p:nvPr>
        </p:nvSpPr>
        <p:spPr>
          <a:xfrm>
            <a:off x="1304456" y="1981693"/>
            <a:ext cx="4645152" cy="3448595"/>
          </a:xfrm>
        </p:spPr>
        <p:txBody>
          <a:bodyPr/>
          <a:lstStyle/>
          <a:p>
            <a:r>
              <a:rPr lang="sl-SI" dirty="0"/>
              <a:t>predstaviti samega sebe?</a:t>
            </a:r>
          </a:p>
          <a:p>
            <a:pPr marL="0" indent="0">
              <a:buNone/>
            </a:pPr>
            <a:r>
              <a:rPr lang="sl-SI" i="1" dirty="0" err="1"/>
              <a:t>Ich</a:t>
            </a:r>
            <a:r>
              <a:rPr lang="sl-SI" i="1" dirty="0"/>
              <a:t> </a:t>
            </a:r>
            <a:r>
              <a:rPr lang="sl-SI" i="1" dirty="0" err="1"/>
              <a:t>bin</a:t>
            </a:r>
            <a:r>
              <a:rPr lang="sl-SI" i="1" dirty="0"/>
              <a:t> Dolores. </a:t>
            </a:r>
            <a:r>
              <a:rPr lang="sl-SI" i="1" dirty="0" err="1"/>
              <a:t>Ich</a:t>
            </a:r>
            <a:r>
              <a:rPr lang="sl-SI" i="1" dirty="0"/>
              <a:t> </a:t>
            </a:r>
            <a:r>
              <a:rPr lang="sl-SI" i="1" dirty="0" err="1"/>
              <a:t>bin</a:t>
            </a:r>
            <a:r>
              <a:rPr lang="sl-SI" i="1" dirty="0"/>
              <a:t> 37 </a:t>
            </a:r>
            <a:r>
              <a:rPr lang="sl-SI" i="1" dirty="0" err="1"/>
              <a:t>Jahre</a:t>
            </a:r>
            <a:r>
              <a:rPr lang="sl-SI" i="1" dirty="0"/>
              <a:t> alt. </a:t>
            </a:r>
            <a:r>
              <a:rPr lang="sl-SI" i="1" dirty="0" err="1"/>
              <a:t>Ich</a:t>
            </a:r>
            <a:r>
              <a:rPr lang="sl-SI" i="1" dirty="0"/>
              <a:t> </a:t>
            </a:r>
            <a:r>
              <a:rPr lang="sl-SI" i="1" dirty="0" err="1"/>
              <a:t>wohne</a:t>
            </a:r>
            <a:r>
              <a:rPr lang="sl-SI" i="1" dirty="0"/>
              <a:t> in Slovenska Bistrica. </a:t>
            </a:r>
            <a:r>
              <a:rPr lang="sl-SI" i="1" dirty="0" err="1"/>
              <a:t>Ich</a:t>
            </a:r>
            <a:r>
              <a:rPr lang="sl-SI" i="1" dirty="0"/>
              <a:t> </a:t>
            </a:r>
            <a:r>
              <a:rPr lang="sl-SI" i="1" dirty="0" err="1"/>
              <a:t>komme</a:t>
            </a:r>
            <a:r>
              <a:rPr lang="sl-SI" i="1" dirty="0"/>
              <a:t> </a:t>
            </a:r>
            <a:r>
              <a:rPr lang="sl-SI" i="1" dirty="0" err="1"/>
              <a:t>aus</a:t>
            </a:r>
            <a:r>
              <a:rPr lang="sl-SI" i="1" dirty="0"/>
              <a:t> </a:t>
            </a:r>
            <a:r>
              <a:rPr lang="sl-SI" i="1" dirty="0" err="1"/>
              <a:t>Slowenien</a:t>
            </a:r>
            <a:r>
              <a:rPr lang="sl-SI" i="1" dirty="0"/>
              <a:t>. </a:t>
            </a:r>
            <a:endParaRPr lang="sl-SI" dirty="0"/>
          </a:p>
          <a:p>
            <a:pPr marL="0" indent="0">
              <a:buNone/>
            </a:pPr>
            <a:endParaRPr lang="sl-SI" dirty="0"/>
          </a:p>
        </p:txBody>
      </p:sp>
      <p:sp>
        <p:nvSpPr>
          <p:cNvPr id="4" name="Označba mesta vsebine 3">
            <a:extLst>
              <a:ext uri="{FF2B5EF4-FFF2-40B4-BE49-F238E27FC236}">
                <a16:creationId xmlns:a16="http://schemas.microsoft.com/office/drawing/2014/main" id="{1414BD44-ABE7-425F-B03F-DF19C3661C15}"/>
              </a:ext>
            </a:extLst>
          </p:cNvPr>
          <p:cNvSpPr>
            <a:spLocks noGrp="1"/>
          </p:cNvSpPr>
          <p:nvPr>
            <p:ph sz="half" idx="2"/>
          </p:nvPr>
        </p:nvSpPr>
        <p:spPr/>
        <p:txBody>
          <a:bodyPr/>
          <a:lstStyle/>
          <a:p>
            <a:r>
              <a:rPr lang="sl-SI" dirty="0"/>
              <a:t>predstaviti nekoga drugega?</a:t>
            </a:r>
          </a:p>
          <a:p>
            <a:pPr marL="0" indent="0">
              <a:buNone/>
            </a:pPr>
            <a:r>
              <a:rPr lang="sl-SI" i="1" dirty="0" err="1"/>
              <a:t>Wer</a:t>
            </a:r>
            <a:r>
              <a:rPr lang="sl-SI" i="1" dirty="0"/>
              <a:t> </a:t>
            </a:r>
            <a:r>
              <a:rPr lang="sl-SI" i="1" dirty="0" err="1"/>
              <a:t>bist</a:t>
            </a:r>
            <a:r>
              <a:rPr lang="sl-SI" i="1" dirty="0"/>
              <a:t> </a:t>
            </a:r>
            <a:r>
              <a:rPr lang="sl-SI" i="1" dirty="0" err="1"/>
              <a:t>du</a:t>
            </a:r>
            <a:r>
              <a:rPr lang="sl-SI" i="1" dirty="0"/>
              <a:t>? </a:t>
            </a:r>
            <a:r>
              <a:rPr lang="sl-SI" i="1" dirty="0" err="1"/>
              <a:t>Wie</a:t>
            </a:r>
            <a:r>
              <a:rPr lang="sl-SI" i="1" dirty="0"/>
              <a:t> alt </a:t>
            </a:r>
            <a:r>
              <a:rPr lang="sl-SI" i="1" dirty="0" err="1"/>
              <a:t>bist</a:t>
            </a:r>
            <a:r>
              <a:rPr lang="sl-SI" i="1" dirty="0"/>
              <a:t> </a:t>
            </a:r>
            <a:r>
              <a:rPr lang="sl-SI" i="1" dirty="0" err="1"/>
              <a:t>du</a:t>
            </a:r>
            <a:r>
              <a:rPr lang="sl-SI" i="1" dirty="0"/>
              <a:t>? </a:t>
            </a:r>
            <a:r>
              <a:rPr lang="sl-SI" i="1" dirty="0" err="1"/>
              <a:t>Woher</a:t>
            </a:r>
            <a:r>
              <a:rPr lang="sl-SI" i="1" dirty="0"/>
              <a:t> </a:t>
            </a:r>
            <a:r>
              <a:rPr lang="sl-SI" i="1" dirty="0" err="1"/>
              <a:t>kommst</a:t>
            </a:r>
            <a:r>
              <a:rPr lang="sl-SI" i="1" dirty="0"/>
              <a:t> </a:t>
            </a:r>
            <a:r>
              <a:rPr lang="sl-SI" i="1" dirty="0" err="1"/>
              <a:t>du</a:t>
            </a:r>
            <a:r>
              <a:rPr lang="sl-SI" i="1" dirty="0"/>
              <a:t>? </a:t>
            </a:r>
            <a:r>
              <a:rPr lang="sl-SI" i="1" dirty="0" err="1"/>
              <a:t>Wo</a:t>
            </a:r>
            <a:r>
              <a:rPr lang="sl-SI" i="1" dirty="0"/>
              <a:t> </a:t>
            </a:r>
            <a:r>
              <a:rPr lang="sl-SI" i="1" dirty="0" err="1"/>
              <a:t>wohnst</a:t>
            </a:r>
            <a:r>
              <a:rPr lang="sl-SI" i="1" dirty="0"/>
              <a:t> </a:t>
            </a:r>
            <a:r>
              <a:rPr lang="sl-SI" i="1" dirty="0" err="1"/>
              <a:t>du</a:t>
            </a:r>
            <a:r>
              <a:rPr lang="sl-SI" i="1" dirty="0"/>
              <a:t>?</a:t>
            </a:r>
            <a:endParaRPr lang="sl-SI" dirty="0"/>
          </a:p>
          <a:p>
            <a:pPr marL="0" indent="0">
              <a:buNone/>
            </a:pPr>
            <a:endParaRPr lang="sl-SI" dirty="0"/>
          </a:p>
        </p:txBody>
      </p:sp>
      <p:pic>
        <p:nvPicPr>
          <p:cNvPr id="5" name="Ich bin">
            <a:hlinkClick r:id="" action="ppaction://media"/>
            <a:extLst>
              <a:ext uri="{FF2B5EF4-FFF2-40B4-BE49-F238E27FC236}">
                <a16:creationId xmlns:a16="http://schemas.microsoft.com/office/drawing/2014/main" id="{98310B16-2B5D-462C-90A0-EC4F77BC64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12669" y="4024312"/>
            <a:ext cx="609600" cy="609600"/>
          </a:xfrm>
          <a:prstGeom prst="rect">
            <a:avLst/>
          </a:prstGeom>
        </p:spPr>
      </p:pic>
      <p:pic>
        <p:nvPicPr>
          <p:cNvPr id="6" name="predstavi drugega">
            <a:hlinkClick r:id="" action="ppaction://media"/>
            <a:extLst>
              <a:ext uri="{FF2B5EF4-FFF2-40B4-BE49-F238E27FC236}">
                <a16:creationId xmlns:a16="http://schemas.microsoft.com/office/drawing/2014/main" id="{1DAA75F2-F8CB-405F-93DC-08FB96F6351E}"/>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805737" y="4024312"/>
            <a:ext cx="609600" cy="609600"/>
          </a:xfrm>
          <a:prstGeom prst="rect">
            <a:avLst/>
          </a:prstGeom>
        </p:spPr>
      </p:pic>
    </p:spTree>
    <p:extLst>
      <p:ext uri="{BB962C8B-B14F-4D97-AF65-F5344CB8AC3E}">
        <p14:creationId xmlns:p14="http://schemas.microsoft.com/office/powerpoint/2010/main" val="31325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6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0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C90E28-BD4E-4FEB-A2E9-FE7F09388B77}"/>
              </a:ext>
            </a:extLst>
          </p:cNvPr>
          <p:cNvSpPr>
            <a:spLocks noGrp="1"/>
          </p:cNvSpPr>
          <p:nvPr>
            <p:ph type="title"/>
          </p:nvPr>
        </p:nvSpPr>
        <p:spPr/>
        <p:txBody>
          <a:bodyPr/>
          <a:lstStyle/>
          <a:p>
            <a:pPr algn="ctr"/>
            <a:r>
              <a:rPr lang="sl-SI" dirty="0"/>
              <a:t>Kako DOBRO znam…</a:t>
            </a:r>
          </a:p>
        </p:txBody>
      </p:sp>
      <p:sp>
        <p:nvSpPr>
          <p:cNvPr id="3" name="Označba mesta vsebine 2">
            <a:extLst>
              <a:ext uri="{FF2B5EF4-FFF2-40B4-BE49-F238E27FC236}">
                <a16:creationId xmlns:a16="http://schemas.microsoft.com/office/drawing/2014/main" id="{9371FC84-6AA1-4557-8A06-C96892C970B5}"/>
              </a:ext>
            </a:extLst>
          </p:cNvPr>
          <p:cNvSpPr>
            <a:spLocks noGrp="1"/>
          </p:cNvSpPr>
          <p:nvPr>
            <p:ph sz="half" idx="1"/>
          </p:nvPr>
        </p:nvSpPr>
        <p:spPr/>
        <p:txBody>
          <a:bodyPr/>
          <a:lstStyle/>
          <a:p>
            <a:r>
              <a:rPr lang="sl-SI" dirty="0"/>
              <a:t>pozdraviti in se posloviti?</a:t>
            </a:r>
          </a:p>
          <a:p>
            <a:pPr marL="0" indent="0">
              <a:buNone/>
            </a:pPr>
            <a:r>
              <a:rPr lang="sl-SI" i="1" dirty="0" err="1"/>
              <a:t>Hallo</a:t>
            </a:r>
            <a:r>
              <a:rPr lang="sl-SI" i="1" dirty="0"/>
              <a:t>! </a:t>
            </a:r>
            <a:r>
              <a:rPr lang="sl-SI" i="1" dirty="0" err="1"/>
              <a:t>Guten</a:t>
            </a:r>
            <a:r>
              <a:rPr lang="sl-SI" i="1" dirty="0"/>
              <a:t> </a:t>
            </a:r>
            <a:r>
              <a:rPr lang="sl-SI" i="1" dirty="0" err="1"/>
              <a:t>Morgen</a:t>
            </a:r>
            <a:r>
              <a:rPr lang="sl-SI" i="1" dirty="0"/>
              <a:t>! </a:t>
            </a:r>
            <a:r>
              <a:rPr lang="sl-SI" i="1" dirty="0" err="1"/>
              <a:t>Guten</a:t>
            </a:r>
            <a:r>
              <a:rPr lang="sl-SI" i="1" dirty="0"/>
              <a:t> </a:t>
            </a:r>
            <a:r>
              <a:rPr lang="sl-SI" i="1" dirty="0" err="1"/>
              <a:t>Tag</a:t>
            </a:r>
            <a:r>
              <a:rPr lang="sl-SI" i="1" dirty="0"/>
              <a:t>! </a:t>
            </a:r>
            <a:r>
              <a:rPr lang="sl-SI" i="1" dirty="0" err="1"/>
              <a:t>Guten</a:t>
            </a:r>
            <a:r>
              <a:rPr lang="sl-SI" i="1" dirty="0"/>
              <a:t> </a:t>
            </a:r>
            <a:r>
              <a:rPr lang="sl-SI" i="1" dirty="0" err="1"/>
              <a:t>Abend</a:t>
            </a:r>
            <a:r>
              <a:rPr lang="sl-SI" i="1" dirty="0"/>
              <a:t>.</a:t>
            </a:r>
          </a:p>
          <a:p>
            <a:pPr marL="0" indent="0">
              <a:buNone/>
            </a:pPr>
            <a:r>
              <a:rPr lang="sl-SI" i="1" dirty="0" err="1"/>
              <a:t>Tschüs</a:t>
            </a:r>
            <a:r>
              <a:rPr lang="sl-SI" i="1" dirty="0"/>
              <a:t>! </a:t>
            </a:r>
            <a:r>
              <a:rPr lang="sl-SI" i="1" dirty="0" err="1"/>
              <a:t>Auf</a:t>
            </a:r>
            <a:r>
              <a:rPr lang="sl-SI" i="1" dirty="0"/>
              <a:t> </a:t>
            </a:r>
            <a:r>
              <a:rPr lang="sl-SI" i="1" dirty="0" err="1"/>
              <a:t>Wiedersehen</a:t>
            </a:r>
            <a:r>
              <a:rPr lang="sl-SI" i="1" dirty="0"/>
              <a:t>! </a:t>
            </a:r>
            <a:r>
              <a:rPr lang="sl-SI" i="1" dirty="0" err="1"/>
              <a:t>Gute</a:t>
            </a:r>
            <a:r>
              <a:rPr lang="sl-SI" i="1" dirty="0"/>
              <a:t> </a:t>
            </a:r>
            <a:r>
              <a:rPr lang="sl-SI" i="1" dirty="0" err="1"/>
              <a:t>Nacht</a:t>
            </a:r>
            <a:r>
              <a:rPr lang="sl-SI" i="1" dirty="0"/>
              <a:t>! Bis </a:t>
            </a:r>
            <a:r>
              <a:rPr lang="sl-SI" i="1" dirty="0" err="1"/>
              <a:t>bald</a:t>
            </a:r>
            <a:r>
              <a:rPr lang="sl-SI" i="1" dirty="0"/>
              <a:t>!</a:t>
            </a:r>
          </a:p>
        </p:txBody>
      </p:sp>
      <p:sp>
        <p:nvSpPr>
          <p:cNvPr id="4" name="Označba mesta vsebine 3">
            <a:extLst>
              <a:ext uri="{FF2B5EF4-FFF2-40B4-BE49-F238E27FC236}">
                <a16:creationId xmlns:a16="http://schemas.microsoft.com/office/drawing/2014/main" id="{AA0FFAD5-6B8F-4977-925E-5FC2A0FCE7A2}"/>
              </a:ext>
            </a:extLst>
          </p:cNvPr>
          <p:cNvSpPr>
            <a:spLocks noGrp="1"/>
          </p:cNvSpPr>
          <p:nvPr>
            <p:ph sz="half" idx="2"/>
          </p:nvPr>
        </p:nvSpPr>
        <p:spPr/>
        <p:txBody>
          <a:bodyPr/>
          <a:lstStyle/>
          <a:p>
            <a:r>
              <a:rPr lang="sl-SI" dirty="0"/>
              <a:t>vprašati po počutju in odgovoriti zase?</a:t>
            </a:r>
          </a:p>
          <a:p>
            <a:pPr marL="0" indent="0">
              <a:buNone/>
            </a:pPr>
            <a:r>
              <a:rPr lang="sl-SI" i="1" dirty="0" err="1"/>
              <a:t>Wie</a:t>
            </a:r>
            <a:r>
              <a:rPr lang="sl-SI" i="1" dirty="0"/>
              <a:t> </a:t>
            </a:r>
            <a:r>
              <a:rPr lang="sl-SI" i="1" dirty="0" err="1"/>
              <a:t>geht‘s</a:t>
            </a:r>
            <a:r>
              <a:rPr lang="sl-SI" i="1" dirty="0"/>
              <a:t>?</a:t>
            </a:r>
          </a:p>
          <a:p>
            <a:pPr marL="0" indent="0">
              <a:buNone/>
            </a:pPr>
            <a:r>
              <a:rPr lang="sl-SI" i="1" dirty="0"/>
              <a:t>- Es </a:t>
            </a:r>
            <a:r>
              <a:rPr lang="sl-SI" i="1" dirty="0" err="1"/>
              <a:t>geht</a:t>
            </a:r>
            <a:r>
              <a:rPr lang="sl-SI" i="1" dirty="0"/>
              <a:t>. / So la-la. / Danke, </a:t>
            </a:r>
            <a:r>
              <a:rPr lang="sl-SI" i="1" dirty="0" err="1"/>
              <a:t>gut</a:t>
            </a:r>
            <a:r>
              <a:rPr lang="sl-SI" i="1" dirty="0"/>
              <a:t>. / </a:t>
            </a:r>
            <a:r>
              <a:rPr lang="sl-SI" i="1" dirty="0" err="1"/>
              <a:t>Nicht</a:t>
            </a:r>
            <a:r>
              <a:rPr lang="sl-SI" i="1" dirty="0"/>
              <a:t> so </a:t>
            </a:r>
            <a:r>
              <a:rPr lang="sl-SI" i="1" dirty="0" err="1"/>
              <a:t>gut</a:t>
            </a:r>
            <a:r>
              <a:rPr lang="sl-SI" i="1" dirty="0"/>
              <a:t>.</a:t>
            </a:r>
          </a:p>
        </p:txBody>
      </p:sp>
      <p:pic>
        <p:nvPicPr>
          <p:cNvPr id="5" name="pozdravi">
            <a:hlinkClick r:id="" action="ppaction://media"/>
            <a:extLst>
              <a:ext uri="{FF2B5EF4-FFF2-40B4-BE49-F238E27FC236}">
                <a16:creationId xmlns:a16="http://schemas.microsoft.com/office/drawing/2014/main" id="{CC349B8D-26C5-4F29-8866-FFB10ACB5E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19263" y="4252913"/>
            <a:ext cx="609600" cy="609600"/>
          </a:xfrm>
          <a:prstGeom prst="rect">
            <a:avLst/>
          </a:prstGeom>
        </p:spPr>
      </p:pic>
      <p:pic>
        <p:nvPicPr>
          <p:cNvPr id="6" name="počutje">
            <a:hlinkClick r:id="" action="ppaction://media"/>
            <a:extLst>
              <a:ext uri="{FF2B5EF4-FFF2-40B4-BE49-F238E27FC236}">
                <a16:creationId xmlns:a16="http://schemas.microsoft.com/office/drawing/2014/main" id="{AB684ABE-347D-4141-8457-A6E72E3692E9}"/>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862887" y="3919538"/>
            <a:ext cx="609600" cy="609600"/>
          </a:xfrm>
          <a:prstGeom prst="rect">
            <a:avLst/>
          </a:prstGeom>
        </p:spPr>
      </p:pic>
    </p:spTree>
    <p:extLst>
      <p:ext uri="{BB962C8B-B14F-4D97-AF65-F5344CB8AC3E}">
        <p14:creationId xmlns:p14="http://schemas.microsoft.com/office/powerpoint/2010/main" val="12083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1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5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A1B9D8-7A7B-48EE-80D4-B9A4F65C22AE}"/>
              </a:ext>
            </a:extLst>
          </p:cNvPr>
          <p:cNvSpPr>
            <a:spLocks noGrp="1"/>
          </p:cNvSpPr>
          <p:nvPr>
            <p:ph type="title"/>
          </p:nvPr>
        </p:nvSpPr>
        <p:spPr/>
        <p:txBody>
          <a:bodyPr/>
          <a:lstStyle/>
          <a:p>
            <a:pPr algn="ctr"/>
            <a:r>
              <a:rPr lang="sl-SI" dirty="0"/>
              <a:t>Kako DOBRO znam…</a:t>
            </a:r>
          </a:p>
        </p:txBody>
      </p:sp>
      <p:sp>
        <p:nvSpPr>
          <p:cNvPr id="3" name="Označba mesta vsebine 2">
            <a:extLst>
              <a:ext uri="{FF2B5EF4-FFF2-40B4-BE49-F238E27FC236}">
                <a16:creationId xmlns:a16="http://schemas.microsoft.com/office/drawing/2014/main" id="{6D8DFC13-89EF-40B1-B685-65CC0EFEC6A9}"/>
              </a:ext>
            </a:extLst>
          </p:cNvPr>
          <p:cNvSpPr>
            <a:spLocks noGrp="1"/>
          </p:cNvSpPr>
          <p:nvPr>
            <p:ph sz="half" idx="1"/>
          </p:nvPr>
        </p:nvSpPr>
        <p:spPr/>
        <p:txBody>
          <a:bodyPr/>
          <a:lstStyle/>
          <a:p>
            <a:r>
              <a:rPr lang="sl-SI" dirty="0"/>
              <a:t>šteti do 100?</a:t>
            </a:r>
          </a:p>
        </p:txBody>
      </p:sp>
      <p:sp>
        <p:nvSpPr>
          <p:cNvPr id="4" name="Označba mesta vsebine 3">
            <a:extLst>
              <a:ext uri="{FF2B5EF4-FFF2-40B4-BE49-F238E27FC236}">
                <a16:creationId xmlns:a16="http://schemas.microsoft.com/office/drawing/2014/main" id="{43A80C69-A1DB-4DE3-ACBA-C826E8F59BAC}"/>
              </a:ext>
            </a:extLst>
          </p:cNvPr>
          <p:cNvSpPr>
            <a:spLocks noGrp="1"/>
          </p:cNvSpPr>
          <p:nvPr>
            <p:ph sz="half" idx="2"/>
          </p:nvPr>
        </p:nvSpPr>
        <p:spPr/>
        <p:txBody>
          <a:bodyPr/>
          <a:lstStyle/>
          <a:p>
            <a:r>
              <a:rPr lang="sl-SI" dirty="0"/>
              <a:t>povedati abecedo? </a:t>
            </a:r>
            <a:r>
              <a:rPr lang="sl-SI" dirty="0">
                <a:hlinkClick r:id="rId6"/>
              </a:rPr>
              <a:t>izgovorjava</a:t>
            </a:r>
            <a:endParaRPr lang="sl-SI" dirty="0"/>
          </a:p>
          <a:p>
            <a:r>
              <a:rPr lang="sl-SI" dirty="0"/>
              <a:t>črkovati besede (svoje ime in priimek, kakšno drugo besedo)?</a:t>
            </a:r>
          </a:p>
          <a:p>
            <a:pPr marL="0" indent="0">
              <a:buNone/>
            </a:pPr>
            <a:r>
              <a:rPr lang="sl-SI" dirty="0">
                <a:hlinkClick r:id="rId7"/>
              </a:rPr>
              <a:t>YouTube - pesem</a:t>
            </a:r>
            <a:endParaRPr lang="sl-SI" dirty="0"/>
          </a:p>
        </p:txBody>
      </p:sp>
      <p:pic>
        <p:nvPicPr>
          <p:cNvPr id="5" name="številke">
            <a:hlinkClick r:id="" action="ppaction://media"/>
            <a:extLst>
              <a:ext uri="{FF2B5EF4-FFF2-40B4-BE49-F238E27FC236}">
                <a16:creationId xmlns:a16="http://schemas.microsoft.com/office/drawing/2014/main" id="{9CE8D9C9-7D8F-4F82-83EF-B868452241D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90713" y="2819400"/>
            <a:ext cx="609600" cy="609600"/>
          </a:xfrm>
          <a:prstGeom prst="rect">
            <a:avLst/>
          </a:prstGeom>
        </p:spPr>
      </p:pic>
      <p:pic>
        <p:nvPicPr>
          <p:cNvPr id="7" name="črkovanje">
            <a:hlinkClick r:id="" action="ppaction://media"/>
            <a:extLst>
              <a:ext uri="{FF2B5EF4-FFF2-40B4-BE49-F238E27FC236}">
                <a16:creationId xmlns:a16="http://schemas.microsoft.com/office/drawing/2014/main" id="{BD3C8964-72A8-44BA-BAE4-C90FA64E1F5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126747" y="4166496"/>
            <a:ext cx="609600" cy="609600"/>
          </a:xfrm>
          <a:prstGeom prst="rect">
            <a:avLst/>
          </a:prstGeom>
        </p:spPr>
      </p:pic>
    </p:spTree>
    <p:extLst>
      <p:ext uri="{BB962C8B-B14F-4D97-AF65-F5344CB8AC3E}">
        <p14:creationId xmlns:p14="http://schemas.microsoft.com/office/powerpoint/2010/main" val="38011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7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2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129E69-5D11-44F2-A482-9D37EF4C353B}"/>
              </a:ext>
            </a:extLst>
          </p:cNvPr>
          <p:cNvSpPr>
            <a:spLocks noGrp="1"/>
          </p:cNvSpPr>
          <p:nvPr>
            <p:ph type="title"/>
          </p:nvPr>
        </p:nvSpPr>
        <p:spPr/>
        <p:txBody>
          <a:bodyPr/>
          <a:lstStyle/>
          <a:p>
            <a:pPr algn="ctr"/>
            <a:r>
              <a:rPr lang="sl-SI" dirty="0"/>
              <a:t>Kako DOBRO znam…</a:t>
            </a:r>
          </a:p>
        </p:txBody>
      </p:sp>
      <p:sp>
        <p:nvSpPr>
          <p:cNvPr id="3" name="Označba mesta vsebine 2">
            <a:extLst>
              <a:ext uri="{FF2B5EF4-FFF2-40B4-BE49-F238E27FC236}">
                <a16:creationId xmlns:a16="http://schemas.microsoft.com/office/drawing/2014/main" id="{B5FBF6F6-2E54-4BD0-B8ED-134A1EF9968C}"/>
              </a:ext>
            </a:extLst>
          </p:cNvPr>
          <p:cNvSpPr>
            <a:spLocks noGrp="1"/>
          </p:cNvSpPr>
          <p:nvPr>
            <p:ph sz="half" idx="1"/>
          </p:nvPr>
        </p:nvSpPr>
        <p:spPr/>
        <p:txBody>
          <a:bodyPr/>
          <a:lstStyle/>
          <a:p>
            <a:r>
              <a:rPr lang="sl-SI" dirty="0"/>
              <a:t>poimenovati barve?	</a:t>
            </a:r>
          </a:p>
        </p:txBody>
      </p:sp>
      <p:sp>
        <p:nvSpPr>
          <p:cNvPr id="4" name="Označba mesta vsebine 3">
            <a:extLst>
              <a:ext uri="{FF2B5EF4-FFF2-40B4-BE49-F238E27FC236}">
                <a16:creationId xmlns:a16="http://schemas.microsoft.com/office/drawing/2014/main" id="{AF3A11C1-1744-48F5-9205-FD28DBB51E48}"/>
              </a:ext>
            </a:extLst>
          </p:cNvPr>
          <p:cNvSpPr>
            <a:spLocks noGrp="1"/>
          </p:cNvSpPr>
          <p:nvPr>
            <p:ph sz="half" idx="2"/>
          </p:nvPr>
        </p:nvSpPr>
        <p:spPr/>
        <p:txBody>
          <a:bodyPr/>
          <a:lstStyle/>
          <a:p>
            <a:r>
              <a:rPr lang="sl-SI" dirty="0"/>
              <a:t>opisati (našteti) svoja oblačila?</a:t>
            </a:r>
          </a:p>
          <a:p>
            <a:pPr marL="0" indent="0">
              <a:buNone/>
            </a:pPr>
            <a:r>
              <a:rPr lang="sl-SI" i="1" dirty="0" err="1"/>
              <a:t>Ich</a:t>
            </a:r>
            <a:r>
              <a:rPr lang="sl-SI" i="1" dirty="0"/>
              <a:t> </a:t>
            </a:r>
            <a:r>
              <a:rPr lang="sl-SI" i="1" dirty="0" err="1"/>
              <a:t>trage</a:t>
            </a:r>
            <a:r>
              <a:rPr lang="sl-SI" i="1" dirty="0"/>
              <a:t> </a:t>
            </a:r>
            <a:r>
              <a:rPr lang="sl-SI" i="1" dirty="0" err="1"/>
              <a:t>eine</a:t>
            </a:r>
            <a:r>
              <a:rPr lang="sl-SI" i="1" dirty="0"/>
              <a:t> </a:t>
            </a:r>
            <a:r>
              <a:rPr lang="sl-SI" i="1" dirty="0" err="1"/>
              <a:t>blaue</a:t>
            </a:r>
            <a:r>
              <a:rPr lang="sl-SI" i="1" dirty="0"/>
              <a:t> Jeans </a:t>
            </a:r>
            <a:r>
              <a:rPr lang="sl-SI" i="1" dirty="0" err="1"/>
              <a:t>und</a:t>
            </a:r>
            <a:r>
              <a:rPr lang="sl-SI" i="1" dirty="0"/>
              <a:t> </a:t>
            </a:r>
            <a:r>
              <a:rPr lang="sl-SI" i="1" dirty="0" err="1"/>
              <a:t>ein</a:t>
            </a:r>
            <a:r>
              <a:rPr lang="sl-SI" i="1" dirty="0"/>
              <a:t> </a:t>
            </a:r>
            <a:r>
              <a:rPr lang="sl-SI" i="1" dirty="0" err="1"/>
              <a:t>rotes</a:t>
            </a:r>
            <a:r>
              <a:rPr lang="sl-SI" i="1" dirty="0"/>
              <a:t> </a:t>
            </a:r>
            <a:r>
              <a:rPr lang="sl-SI" i="1" dirty="0" err="1"/>
              <a:t>Shirt</a:t>
            </a:r>
            <a:r>
              <a:rPr lang="sl-SI" i="1" dirty="0"/>
              <a:t>. </a:t>
            </a:r>
            <a:r>
              <a:rPr lang="sl-SI" i="1" dirty="0" err="1"/>
              <a:t>Ich</a:t>
            </a:r>
            <a:r>
              <a:rPr lang="sl-SI" i="1" dirty="0"/>
              <a:t> </a:t>
            </a:r>
            <a:r>
              <a:rPr lang="sl-SI" i="1" dirty="0" err="1"/>
              <a:t>trage</a:t>
            </a:r>
            <a:r>
              <a:rPr lang="sl-SI" i="1" dirty="0"/>
              <a:t> </a:t>
            </a:r>
            <a:r>
              <a:rPr lang="sl-SI" i="1" dirty="0" err="1"/>
              <a:t>auch</a:t>
            </a:r>
            <a:r>
              <a:rPr lang="sl-SI" i="1" dirty="0"/>
              <a:t> </a:t>
            </a:r>
            <a:r>
              <a:rPr lang="sl-SI" i="1" dirty="0" err="1"/>
              <a:t>schwarze</a:t>
            </a:r>
            <a:r>
              <a:rPr lang="sl-SI" i="1" dirty="0"/>
              <a:t> </a:t>
            </a:r>
            <a:r>
              <a:rPr lang="sl-SI" i="1" dirty="0" err="1"/>
              <a:t>Socken</a:t>
            </a:r>
            <a:r>
              <a:rPr lang="sl-SI" i="1" dirty="0"/>
              <a:t> </a:t>
            </a:r>
            <a:r>
              <a:rPr lang="sl-SI" i="1" dirty="0" err="1"/>
              <a:t>und</a:t>
            </a:r>
            <a:r>
              <a:rPr lang="sl-SI" i="1" dirty="0"/>
              <a:t> </a:t>
            </a:r>
            <a:r>
              <a:rPr lang="sl-SI" i="1" dirty="0" err="1"/>
              <a:t>eine</a:t>
            </a:r>
            <a:r>
              <a:rPr lang="sl-SI" i="1" dirty="0"/>
              <a:t> </a:t>
            </a:r>
            <a:r>
              <a:rPr lang="sl-SI" i="1" dirty="0" err="1"/>
              <a:t>dunkel</a:t>
            </a:r>
            <a:r>
              <a:rPr lang="sl-SI" i="1" dirty="0"/>
              <a:t> </a:t>
            </a:r>
            <a:r>
              <a:rPr lang="sl-SI" i="1" dirty="0" err="1"/>
              <a:t>blaue</a:t>
            </a:r>
            <a:r>
              <a:rPr lang="sl-SI" i="1" dirty="0"/>
              <a:t> Jacke. </a:t>
            </a:r>
            <a:endParaRPr lang="sl-SI" dirty="0"/>
          </a:p>
        </p:txBody>
      </p:sp>
      <p:pic>
        <p:nvPicPr>
          <p:cNvPr id="5" name="oblačila">
            <a:hlinkClick r:id="" action="ppaction://media"/>
            <a:extLst>
              <a:ext uri="{FF2B5EF4-FFF2-40B4-BE49-F238E27FC236}">
                <a16:creationId xmlns:a16="http://schemas.microsoft.com/office/drawing/2014/main" id="{FA2D63BE-2F92-4DBB-8CD3-025A409E1A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91513" y="3895725"/>
            <a:ext cx="609600" cy="609600"/>
          </a:xfrm>
          <a:prstGeom prst="rect">
            <a:avLst/>
          </a:prstGeom>
        </p:spPr>
      </p:pic>
      <p:pic>
        <p:nvPicPr>
          <p:cNvPr id="6" name="barve">
            <a:hlinkClick r:id="" action="ppaction://media"/>
            <a:extLst>
              <a:ext uri="{FF2B5EF4-FFF2-40B4-BE49-F238E27FC236}">
                <a16:creationId xmlns:a16="http://schemas.microsoft.com/office/drawing/2014/main" id="{7E5F39E7-50DA-4F61-BE80-66D76EB943AE}"/>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119313" y="2709862"/>
            <a:ext cx="609600" cy="609600"/>
          </a:xfrm>
          <a:prstGeom prst="rect">
            <a:avLst/>
          </a:prstGeom>
        </p:spPr>
      </p:pic>
    </p:spTree>
    <p:extLst>
      <p:ext uri="{BB962C8B-B14F-4D97-AF65-F5344CB8AC3E}">
        <p14:creationId xmlns:p14="http://schemas.microsoft.com/office/powerpoint/2010/main" val="332034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9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20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B681C9-FB15-4C98-98A3-B69148156243}"/>
              </a:ext>
            </a:extLst>
          </p:cNvPr>
          <p:cNvSpPr>
            <a:spLocks noGrp="1"/>
          </p:cNvSpPr>
          <p:nvPr>
            <p:ph type="title"/>
          </p:nvPr>
        </p:nvSpPr>
        <p:spPr/>
        <p:txBody>
          <a:bodyPr/>
          <a:lstStyle/>
          <a:p>
            <a:pPr algn="ctr"/>
            <a:r>
              <a:rPr lang="sl-SI" dirty="0"/>
              <a:t>Kako DOBRO znam…</a:t>
            </a:r>
          </a:p>
        </p:txBody>
      </p:sp>
      <p:sp>
        <p:nvSpPr>
          <p:cNvPr id="3" name="Označba mesta vsebine 2">
            <a:extLst>
              <a:ext uri="{FF2B5EF4-FFF2-40B4-BE49-F238E27FC236}">
                <a16:creationId xmlns:a16="http://schemas.microsoft.com/office/drawing/2014/main" id="{8610469F-3483-4438-864C-8D305F582EA8}"/>
              </a:ext>
            </a:extLst>
          </p:cNvPr>
          <p:cNvSpPr>
            <a:spLocks noGrp="1"/>
          </p:cNvSpPr>
          <p:nvPr>
            <p:ph sz="half" idx="1"/>
          </p:nvPr>
        </p:nvSpPr>
        <p:spPr/>
        <p:txBody>
          <a:bodyPr/>
          <a:lstStyle/>
          <a:p>
            <a:r>
              <a:rPr lang="sl-SI" dirty="0"/>
              <a:t>opisati, kakšno vreme je?</a:t>
            </a:r>
          </a:p>
          <a:p>
            <a:pPr marL="0" indent="0">
              <a:buNone/>
            </a:pPr>
            <a:r>
              <a:rPr lang="sl-SI" i="1" dirty="0"/>
              <a:t>Es </a:t>
            </a:r>
            <a:r>
              <a:rPr lang="sl-SI" i="1" dirty="0" err="1"/>
              <a:t>ist</a:t>
            </a:r>
            <a:r>
              <a:rPr lang="sl-SI" i="1" dirty="0"/>
              <a:t> </a:t>
            </a:r>
            <a:r>
              <a:rPr lang="sl-SI" i="1" dirty="0" err="1"/>
              <a:t>sonnig</a:t>
            </a:r>
            <a:r>
              <a:rPr lang="sl-SI" i="1" dirty="0"/>
              <a:t>. Es </a:t>
            </a:r>
            <a:r>
              <a:rPr lang="sl-SI" i="1" dirty="0" err="1"/>
              <a:t>ist</a:t>
            </a:r>
            <a:r>
              <a:rPr lang="sl-SI" i="1" dirty="0"/>
              <a:t> </a:t>
            </a:r>
            <a:r>
              <a:rPr lang="sl-SI" i="1" dirty="0" err="1"/>
              <a:t>warm</a:t>
            </a:r>
            <a:r>
              <a:rPr lang="sl-SI" i="1" dirty="0"/>
              <a:t>. Es </a:t>
            </a:r>
            <a:r>
              <a:rPr lang="sl-SI" i="1" dirty="0" err="1"/>
              <a:t>sind</a:t>
            </a:r>
            <a:r>
              <a:rPr lang="sl-SI" i="1" dirty="0"/>
              <a:t> 20 Grad.</a:t>
            </a:r>
            <a:r>
              <a:rPr lang="sl-SI" dirty="0"/>
              <a:t>	</a:t>
            </a:r>
          </a:p>
        </p:txBody>
      </p:sp>
      <p:sp>
        <p:nvSpPr>
          <p:cNvPr id="4" name="Označba mesta vsebine 3">
            <a:extLst>
              <a:ext uri="{FF2B5EF4-FFF2-40B4-BE49-F238E27FC236}">
                <a16:creationId xmlns:a16="http://schemas.microsoft.com/office/drawing/2014/main" id="{DD4AA377-8E59-4147-9B87-683A4A2023D3}"/>
              </a:ext>
            </a:extLst>
          </p:cNvPr>
          <p:cNvSpPr>
            <a:spLocks noGrp="1"/>
          </p:cNvSpPr>
          <p:nvPr>
            <p:ph sz="half" idx="2"/>
          </p:nvPr>
        </p:nvSpPr>
        <p:spPr/>
        <p:txBody>
          <a:bodyPr/>
          <a:lstStyle/>
          <a:p>
            <a:r>
              <a:rPr lang="sl-SI" dirty="0"/>
              <a:t>povedati, kateri letni čas je?</a:t>
            </a:r>
          </a:p>
          <a:p>
            <a:pPr marL="0" indent="0">
              <a:buNone/>
            </a:pPr>
            <a:r>
              <a:rPr lang="sl-SI" i="1" dirty="0"/>
              <a:t>Es </a:t>
            </a:r>
            <a:r>
              <a:rPr lang="sl-SI" i="1" dirty="0" err="1"/>
              <a:t>ist</a:t>
            </a:r>
            <a:r>
              <a:rPr lang="sl-SI" i="1" dirty="0"/>
              <a:t> </a:t>
            </a:r>
            <a:r>
              <a:rPr lang="sl-SI" i="1" dirty="0" err="1"/>
              <a:t>Frühling</a:t>
            </a:r>
            <a:r>
              <a:rPr lang="sl-SI" i="1" dirty="0"/>
              <a:t>.</a:t>
            </a:r>
            <a:endParaRPr lang="sl-SI" dirty="0"/>
          </a:p>
          <a:p>
            <a:pPr marL="0" indent="0">
              <a:buNone/>
            </a:pPr>
            <a:endParaRPr lang="sl-SI" dirty="0"/>
          </a:p>
        </p:txBody>
      </p:sp>
      <p:pic>
        <p:nvPicPr>
          <p:cNvPr id="5" name="vreme">
            <a:hlinkClick r:id="" action="ppaction://media"/>
            <a:extLst>
              <a:ext uri="{FF2B5EF4-FFF2-40B4-BE49-F238E27FC236}">
                <a16:creationId xmlns:a16="http://schemas.microsoft.com/office/drawing/2014/main" id="{398E85A5-B09C-4D6A-B956-ECB5E99C0A7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33613" y="3430375"/>
            <a:ext cx="609600" cy="609600"/>
          </a:xfrm>
          <a:prstGeom prst="rect">
            <a:avLst/>
          </a:prstGeom>
        </p:spPr>
      </p:pic>
      <p:pic>
        <p:nvPicPr>
          <p:cNvPr id="6" name="pomlad">
            <a:hlinkClick r:id="" action="ppaction://media"/>
            <a:extLst>
              <a:ext uri="{FF2B5EF4-FFF2-40B4-BE49-F238E27FC236}">
                <a16:creationId xmlns:a16="http://schemas.microsoft.com/office/drawing/2014/main" id="{5EE7E90D-3223-4D5E-9697-EF67BAD129C4}"/>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412318" y="3514725"/>
            <a:ext cx="609600" cy="609600"/>
          </a:xfrm>
          <a:prstGeom prst="rect">
            <a:avLst/>
          </a:prstGeom>
        </p:spPr>
      </p:pic>
      <p:pic>
        <p:nvPicPr>
          <p:cNvPr id="8" name="časi">
            <a:hlinkClick r:id="" action="ppaction://media"/>
            <a:extLst>
              <a:ext uri="{FF2B5EF4-FFF2-40B4-BE49-F238E27FC236}">
                <a16:creationId xmlns:a16="http://schemas.microsoft.com/office/drawing/2014/main" id="{733F474A-D254-4112-B251-6BE658F3BDAB}"/>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8770930" y="3514725"/>
            <a:ext cx="609600" cy="609600"/>
          </a:xfrm>
          <a:prstGeom prst="rect">
            <a:avLst/>
          </a:prstGeom>
        </p:spPr>
      </p:pic>
    </p:spTree>
    <p:extLst>
      <p:ext uri="{BB962C8B-B14F-4D97-AF65-F5344CB8AC3E}">
        <p14:creationId xmlns:p14="http://schemas.microsoft.com/office/powerpoint/2010/main" val="23798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012"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4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audio>
              <p:cMediaNode vol="80000">
                <p:cTn id="16" fill="hold" display="0">
                  <p:stCondLst>
                    <p:cond delay="indefinite"/>
                  </p:stCondLst>
                  <p:endCondLst>
                    <p:cond evt="onStopAudio" delay="0">
                      <p:tgtEl>
                        <p:sldTgt/>
                      </p:tgtEl>
                    </p:cond>
                  </p:endCondLst>
                </p:cTn>
                <p:tgtEl>
                  <p:spTgt spid="6"/>
                </p:tgtEl>
              </p:cMediaNode>
            </p:audio>
            <p:audio>
              <p:cMediaNode vol="80000">
                <p:cTn id="1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7742A7-36B8-44A4-B9D5-370934A2A5D2}"/>
              </a:ext>
            </a:extLst>
          </p:cNvPr>
          <p:cNvSpPr>
            <a:spLocks noGrp="1"/>
          </p:cNvSpPr>
          <p:nvPr>
            <p:ph type="title"/>
          </p:nvPr>
        </p:nvSpPr>
        <p:spPr/>
        <p:txBody>
          <a:bodyPr/>
          <a:lstStyle/>
          <a:p>
            <a:pPr algn="ctr"/>
            <a:r>
              <a:rPr lang="sl-SI" dirty="0"/>
              <a:t>Kako DOBRO znam…</a:t>
            </a:r>
          </a:p>
        </p:txBody>
      </p:sp>
      <p:sp>
        <p:nvSpPr>
          <p:cNvPr id="3" name="Označba mesta vsebine 2">
            <a:extLst>
              <a:ext uri="{FF2B5EF4-FFF2-40B4-BE49-F238E27FC236}">
                <a16:creationId xmlns:a16="http://schemas.microsoft.com/office/drawing/2014/main" id="{3882F676-D1B5-4E66-9017-212A12570B96}"/>
              </a:ext>
            </a:extLst>
          </p:cNvPr>
          <p:cNvSpPr>
            <a:spLocks noGrp="1"/>
          </p:cNvSpPr>
          <p:nvPr>
            <p:ph sz="half" idx="1"/>
          </p:nvPr>
        </p:nvSpPr>
        <p:spPr/>
        <p:txBody>
          <a:bodyPr/>
          <a:lstStyle/>
          <a:p>
            <a:r>
              <a:rPr lang="sl-SI" dirty="0"/>
              <a:t>povedati, kateri mesec je?</a:t>
            </a:r>
          </a:p>
          <a:p>
            <a:pPr marL="0" indent="0">
              <a:buNone/>
            </a:pPr>
            <a:r>
              <a:rPr lang="sl-SI" i="1" dirty="0" err="1"/>
              <a:t>Jetzt</a:t>
            </a:r>
            <a:r>
              <a:rPr lang="sl-SI" i="1" dirty="0"/>
              <a:t> </a:t>
            </a:r>
            <a:r>
              <a:rPr lang="sl-SI" i="1" dirty="0" err="1"/>
              <a:t>ist</a:t>
            </a:r>
            <a:r>
              <a:rPr lang="sl-SI" i="1" dirty="0"/>
              <a:t> April.  pesem:  </a:t>
            </a:r>
            <a:r>
              <a:rPr lang="sl-SI" i="1" dirty="0" err="1">
                <a:hlinkClick r:id="rId8"/>
              </a:rPr>
              <a:t>Jahresuhr</a:t>
            </a:r>
            <a:endParaRPr lang="sl-SI" dirty="0"/>
          </a:p>
          <a:p>
            <a:pPr marL="0" indent="0">
              <a:buNone/>
            </a:pPr>
            <a:endParaRPr lang="sl-SI" dirty="0"/>
          </a:p>
        </p:txBody>
      </p:sp>
      <p:sp>
        <p:nvSpPr>
          <p:cNvPr id="4" name="Označba mesta vsebine 3">
            <a:extLst>
              <a:ext uri="{FF2B5EF4-FFF2-40B4-BE49-F238E27FC236}">
                <a16:creationId xmlns:a16="http://schemas.microsoft.com/office/drawing/2014/main" id="{4C1A609A-DD7A-4B49-9FB7-C2EE8FECD93F}"/>
              </a:ext>
            </a:extLst>
          </p:cNvPr>
          <p:cNvSpPr>
            <a:spLocks noGrp="1"/>
          </p:cNvSpPr>
          <p:nvPr>
            <p:ph sz="half" idx="2"/>
          </p:nvPr>
        </p:nvSpPr>
        <p:spPr/>
        <p:txBody>
          <a:bodyPr/>
          <a:lstStyle/>
          <a:p>
            <a:r>
              <a:rPr lang="sl-SI" dirty="0"/>
              <a:t>povedati, kateri dan je?</a:t>
            </a:r>
          </a:p>
          <a:p>
            <a:pPr marL="0" indent="0">
              <a:buNone/>
            </a:pPr>
            <a:r>
              <a:rPr lang="sl-SI" i="1" dirty="0" err="1"/>
              <a:t>Heute</a:t>
            </a:r>
            <a:r>
              <a:rPr lang="sl-SI" i="1" dirty="0"/>
              <a:t> </a:t>
            </a:r>
            <a:r>
              <a:rPr lang="sl-SI" i="1" dirty="0" err="1"/>
              <a:t>ist</a:t>
            </a:r>
            <a:r>
              <a:rPr lang="sl-SI" i="1" dirty="0"/>
              <a:t> </a:t>
            </a:r>
            <a:r>
              <a:rPr lang="sl-SI" i="1" dirty="0" err="1"/>
              <a:t>Freitag</a:t>
            </a:r>
            <a:r>
              <a:rPr lang="sl-SI" i="1" dirty="0"/>
              <a:t>.</a:t>
            </a:r>
            <a:endParaRPr lang="sl-SI" dirty="0"/>
          </a:p>
          <a:p>
            <a:pPr marL="0" indent="0">
              <a:buNone/>
            </a:pPr>
            <a:endParaRPr lang="sl-SI" dirty="0"/>
          </a:p>
        </p:txBody>
      </p:sp>
      <p:pic>
        <p:nvPicPr>
          <p:cNvPr id="5" name="mesec">
            <a:hlinkClick r:id="" action="ppaction://media"/>
            <a:extLst>
              <a:ext uri="{FF2B5EF4-FFF2-40B4-BE49-F238E27FC236}">
                <a16:creationId xmlns:a16="http://schemas.microsoft.com/office/drawing/2014/main" id="{BEC8477B-19FE-4048-A106-C36391E8BE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76400" y="3125575"/>
            <a:ext cx="609600" cy="609600"/>
          </a:xfrm>
          <a:prstGeom prst="rect">
            <a:avLst/>
          </a:prstGeom>
        </p:spPr>
      </p:pic>
      <p:pic>
        <p:nvPicPr>
          <p:cNvPr id="7" name="meseci">
            <a:hlinkClick r:id="" action="ppaction://media"/>
            <a:extLst>
              <a:ext uri="{FF2B5EF4-FFF2-40B4-BE49-F238E27FC236}">
                <a16:creationId xmlns:a16="http://schemas.microsoft.com/office/drawing/2014/main" id="{FF7415B7-7B26-4CAF-B9C8-615E9047ADCA}"/>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465107" y="3735175"/>
            <a:ext cx="609600" cy="609600"/>
          </a:xfrm>
          <a:prstGeom prst="rect">
            <a:avLst/>
          </a:prstGeom>
        </p:spPr>
      </p:pic>
      <p:pic>
        <p:nvPicPr>
          <p:cNvPr id="8" name="dnevi">
            <a:hlinkClick r:id="" action="ppaction://media"/>
            <a:extLst>
              <a:ext uri="{FF2B5EF4-FFF2-40B4-BE49-F238E27FC236}">
                <a16:creationId xmlns:a16="http://schemas.microsoft.com/office/drawing/2014/main" id="{97E04501-CA07-4675-B3EF-4A5950FC6280}"/>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7081324" y="3111287"/>
            <a:ext cx="609600" cy="609600"/>
          </a:xfrm>
          <a:prstGeom prst="rect">
            <a:avLst/>
          </a:prstGeom>
        </p:spPr>
      </p:pic>
    </p:spTree>
    <p:extLst>
      <p:ext uri="{BB962C8B-B14F-4D97-AF65-F5344CB8AC3E}">
        <p14:creationId xmlns:p14="http://schemas.microsoft.com/office/powerpoint/2010/main" val="106059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39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5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audio>
              <p:cMediaNode vol="80000">
                <p:cTn id="16" fill="hold" display="0">
                  <p:stCondLst>
                    <p:cond delay="indefinite"/>
                  </p:stCondLst>
                  <p:endCondLst>
                    <p:cond evt="onStopAudio" delay="0">
                      <p:tgtEl>
                        <p:sldTgt/>
                      </p:tgtEl>
                    </p:cond>
                  </p:endCondLst>
                </p:cTn>
                <p:tgtEl>
                  <p:spTgt spid="7"/>
                </p:tgtEl>
              </p:cMediaNode>
            </p:audio>
            <p:audio>
              <p:cMediaNode vol="80000">
                <p:cTn id="1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BFB40B-8444-4773-A8C8-C38698DAA1C2}"/>
              </a:ext>
            </a:extLst>
          </p:cNvPr>
          <p:cNvSpPr>
            <a:spLocks noGrp="1"/>
          </p:cNvSpPr>
          <p:nvPr>
            <p:ph type="title"/>
          </p:nvPr>
        </p:nvSpPr>
        <p:spPr/>
        <p:txBody>
          <a:bodyPr/>
          <a:lstStyle/>
          <a:p>
            <a:pPr algn="ctr"/>
            <a:r>
              <a:rPr lang="sl-SI" dirty="0"/>
              <a:t>Kako DOBRO znam…</a:t>
            </a:r>
          </a:p>
        </p:txBody>
      </p:sp>
      <p:sp>
        <p:nvSpPr>
          <p:cNvPr id="3" name="Označba mesta vsebine 2">
            <a:extLst>
              <a:ext uri="{FF2B5EF4-FFF2-40B4-BE49-F238E27FC236}">
                <a16:creationId xmlns:a16="http://schemas.microsoft.com/office/drawing/2014/main" id="{A5920AD5-9BD0-4A4D-9A5E-1B4222781E2C}"/>
              </a:ext>
            </a:extLst>
          </p:cNvPr>
          <p:cNvSpPr>
            <a:spLocks noGrp="1"/>
          </p:cNvSpPr>
          <p:nvPr>
            <p:ph sz="half" idx="1"/>
          </p:nvPr>
        </p:nvSpPr>
        <p:spPr/>
        <p:txBody>
          <a:bodyPr/>
          <a:lstStyle/>
          <a:p>
            <a:r>
              <a:rPr lang="sl-SI" dirty="0"/>
              <a:t>našteti družinske člane?</a:t>
            </a:r>
          </a:p>
          <a:p>
            <a:pPr marL="0" indent="0">
              <a:buNone/>
            </a:pPr>
            <a:r>
              <a:rPr lang="sl-SI" i="1" dirty="0" err="1"/>
              <a:t>Ich</a:t>
            </a:r>
            <a:r>
              <a:rPr lang="sl-SI" i="1" dirty="0"/>
              <a:t> </a:t>
            </a:r>
            <a:r>
              <a:rPr lang="sl-SI" i="1" dirty="0" err="1"/>
              <a:t>habe</a:t>
            </a:r>
            <a:r>
              <a:rPr lang="sl-SI" i="1" dirty="0"/>
              <a:t> </a:t>
            </a:r>
            <a:r>
              <a:rPr lang="sl-SI" i="1" dirty="0" err="1"/>
              <a:t>einen</a:t>
            </a:r>
            <a:r>
              <a:rPr lang="sl-SI" i="1" dirty="0"/>
              <a:t> </a:t>
            </a:r>
            <a:r>
              <a:rPr lang="sl-SI" i="1" dirty="0" err="1"/>
              <a:t>Bruder</a:t>
            </a:r>
            <a:r>
              <a:rPr lang="sl-SI" i="1" dirty="0"/>
              <a:t>. </a:t>
            </a:r>
          </a:p>
          <a:p>
            <a:r>
              <a:rPr lang="sl-SI" dirty="0"/>
              <a:t>člane svoje družine na kratko predstaviti?</a:t>
            </a:r>
          </a:p>
          <a:p>
            <a:pPr marL="0" indent="0">
              <a:buNone/>
            </a:pPr>
            <a:endParaRPr lang="sl-SI" dirty="0"/>
          </a:p>
          <a:p>
            <a:pPr marL="0" indent="0">
              <a:buNone/>
            </a:pPr>
            <a:endParaRPr lang="sl-SI" dirty="0"/>
          </a:p>
        </p:txBody>
      </p:sp>
      <p:pic>
        <p:nvPicPr>
          <p:cNvPr id="5" name="Posnet zvok">
            <a:hlinkClick r:id="" action="ppaction://media"/>
            <a:extLst>
              <a:ext uri="{FF2B5EF4-FFF2-40B4-BE49-F238E27FC236}">
                <a16:creationId xmlns:a16="http://schemas.microsoft.com/office/drawing/2014/main" id="{FD028CD3-686C-44DF-81FD-D59A55725E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30058" y="3720887"/>
            <a:ext cx="609600" cy="609600"/>
          </a:xfrm>
          <a:prstGeom prst="rect">
            <a:avLst/>
          </a:prstGeom>
        </p:spPr>
      </p:pic>
      <p:sp>
        <p:nvSpPr>
          <p:cNvPr id="4" name="PoljeZBesedilom 3">
            <a:extLst>
              <a:ext uri="{FF2B5EF4-FFF2-40B4-BE49-F238E27FC236}">
                <a16:creationId xmlns:a16="http://schemas.microsoft.com/office/drawing/2014/main" id="{CEF68636-1CAD-48D4-85C8-9AF9BFDA933A}"/>
              </a:ext>
            </a:extLst>
          </p:cNvPr>
          <p:cNvSpPr txBox="1"/>
          <p:nvPr/>
        </p:nvSpPr>
        <p:spPr>
          <a:xfrm>
            <a:off x="6715125" y="2057400"/>
            <a:ext cx="4339727" cy="1015663"/>
          </a:xfrm>
          <a:prstGeom prst="rect">
            <a:avLst/>
          </a:prstGeom>
          <a:noFill/>
        </p:spPr>
        <p:txBody>
          <a:bodyPr wrap="square" rtlCol="0">
            <a:spAutoFit/>
          </a:bodyPr>
          <a:lstStyle/>
          <a:p>
            <a:pPr marL="285750" indent="-285750">
              <a:buFont typeface="Arial" panose="020B0604020202020204" pitchFamily="34" charset="0"/>
              <a:buChar char="•"/>
            </a:pPr>
            <a:r>
              <a:rPr lang="sl-SI" sz="2000" dirty="0"/>
              <a:t>opisati svoj dan?</a:t>
            </a:r>
          </a:p>
          <a:p>
            <a:endParaRPr lang="sl-SI" sz="2000" dirty="0"/>
          </a:p>
          <a:p>
            <a:r>
              <a:rPr lang="sl-SI" sz="2000" dirty="0"/>
              <a:t>Klik klik: </a:t>
            </a:r>
            <a:r>
              <a:rPr lang="sl-SI" sz="2000" dirty="0" err="1">
                <a:hlinkClick r:id="rId5"/>
              </a:rPr>
              <a:t>mein</a:t>
            </a:r>
            <a:r>
              <a:rPr lang="sl-SI" sz="2000" dirty="0">
                <a:hlinkClick r:id="rId5"/>
              </a:rPr>
              <a:t> </a:t>
            </a:r>
            <a:r>
              <a:rPr lang="sl-SI" sz="2000">
                <a:hlinkClick r:id="rId5"/>
              </a:rPr>
              <a:t>Tagesablauf</a:t>
            </a:r>
            <a:endParaRPr lang="sl-SI" sz="2000" dirty="0"/>
          </a:p>
        </p:txBody>
      </p:sp>
    </p:spTree>
    <p:extLst>
      <p:ext uri="{BB962C8B-B14F-4D97-AF65-F5344CB8AC3E}">
        <p14:creationId xmlns:p14="http://schemas.microsoft.com/office/powerpoint/2010/main" val="259089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Galerija">
  <a:themeElements>
    <a:clrScheme name="Galerij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j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j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200</TotalTime>
  <Words>489</Words>
  <Application>Microsoft Office PowerPoint</Application>
  <PresentationFormat>Širokozaslonsko</PresentationFormat>
  <Paragraphs>62</Paragraphs>
  <Slides>10</Slides>
  <Notes>0</Notes>
  <HiddenSlides>0</HiddenSlides>
  <MMClips>16</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10</vt:i4>
      </vt:variant>
    </vt:vector>
  </HeadingPairs>
  <TitlesOfParts>
    <vt:vector size="14" baseType="lpstr">
      <vt:lpstr>Arial</vt:lpstr>
      <vt:lpstr>Gill Sans MT</vt:lpstr>
      <vt:lpstr>Wingdings</vt:lpstr>
      <vt:lpstr>Galerija</vt:lpstr>
      <vt:lpstr>TJN 5. razred </vt:lpstr>
      <vt:lpstr>PowerPointova predstavitev</vt:lpstr>
      <vt:lpstr>Kako DOBRO znam…</vt:lpstr>
      <vt:lpstr>Kako DOBRO znam…</vt:lpstr>
      <vt:lpstr>Kako DOBRO znam…</vt:lpstr>
      <vt:lpstr>Kako DOBRO znam…</vt:lpstr>
      <vt:lpstr>Kako DOBRO znam…</vt:lpstr>
      <vt:lpstr>Kako DOBRO znam…</vt:lpstr>
      <vt:lpstr>Kako DOBRO znam…</vt:lpstr>
      <vt:lpstr>TVOJA NALOGA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TJN 4. in 5. razred</dc:title>
  <dc:creator>Dolores Malić</dc:creator>
  <cp:lastModifiedBy>Skrbnik</cp:lastModifiedBy>
  <cp:revision>16</cp:revision>
  <dcterms:created xsi:type="dcterms:W3CDTF">2020-04-03T18:00:58Z</dcterms:created>
  <dcterms:modified xsi:type="dcterms:W3CDTF">2020-04-13T05:50:16Z</dcterms:modified>
</cp:coreProperties>
</file>