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57" r:id="rId3"/>
    <p:sldId id="258" r:id="rId4"/>
    <p:sldId id="260" r:id="rId5"/>
    <p:sldId id="275" r:id="rId6"/>
    <p:sldId id="265" r:id="rId7"/>
    <p:sldId id="266" r:id="rId8"/>
    <p:sldId id="276" r:id="rId9"/>
    <p:sldId id="259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88A3-B588-470D-877A-7E2DE18F66B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BE1FF-91DF-43F7-A02B-1EA1A85A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2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87CDC-3E47-49E1-BCCA-C3D77EBD74E8}" type="slidenum">
              <a:rPr lang="sl-SI"/>
              <a:pPr/>
              <a:t>5</a:t>
            </a:fld>
            <a:endParaRPr lang="sl-SI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/>
              <a:t>Glagolski način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818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5090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2799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2298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11751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17800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1554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7278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8554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13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5772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A5133-DD9B-45E5-8D08-95172D1E80D9}" type="datetimeFigureOut">
              <a:rPr lang="sl-SI" smtClean="0"/>
              <a:t>29. 04. 2020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CFF94-C888-463C-B8A1-34FC81FDDC2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4638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1B379-596B-4D46-8D65-6D2DC3852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024" y="332656"/>
            <a:ext cx="8784976" cy="604867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SLOVENŠČINA </a:t>
            </a: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7. TEDEN</a:t>
            </a:r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(4. 5. – 8. 5. 2020)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3400" dirty="0"/>
              <a:t>Dragi sedmošolci!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Verjameva, da ste čudovito preživeli počitnice in si spočili pred zadnjim dejanjem šole v tem šolskem letu.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Čeprav je že rahlo zadišalo po počitnicah, pa nas v tem času čaka še kar nekaj dela.</a:t>
            </a:r>
          </a:p>
          <a:p>
            <a:pPr marL="0" indent="0">
              <a:buNone/>
            </a:pPr>
            <a:r>
              <a:rPr lang="sl-SI" sz="3400" dirty="0"/>
              <a:t>V tem tednu boste najprej prebrali pesem in reševali aktivnosti povezanih z njo.</a:t>
            </a:r>
          </a:p>
          <a:p>
            <a:pPr marL="0" indent="0">
              <a:buNone/>
            </a:pPr>
            <a:r>
              <a:rPr lang="sl-SI" sz="3400" dirty="0"/>
              <a:t>V naslednjih 3 šolskih urah pa boste utrjevali učno snov za nazaj.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Vso učno gradivo je že naloženo v Teamsih (SLJ – naloženo gradivo), zato je najbolje, da posežete po vseh vajah, navodilih kar tam. Vaje lahko prenesete v svoje virualne zvezke in rešujete na računalnik. Lahko pa si učne liste skopirate, rešujete naloge, nato pa fotografije naložite v Teams (seveda pod pravo ekipo).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>
                <a:highlight>
                  <a:srgbClr val="FFFF00"/>
                </a:highlight>
              </a:rPr>
              <a:t>13. 5. napovedujeva pisno ocenjevanje znanja.</a:t>
            </a:r>
          </a:p>
          <a:p>
            <a:pPr marL="0" indent="0">
              <a:buNone/>
            </a:pPr>
            <a:endParaRPr lang="sl-SI" sz="3400" dirty="0"/>
          </a:p>
          <a:p>
            <a:pPr marL="0" indent="0">
              <a:buNone/>
            </a:pPr>
            <a:r>
              <a:rPr lang="sl-SI" sz="3400" dirty="0"/>
              <a:t>V primeru nejasnosti ali težav se obrnite na naju.</a:t>
            </a:r>
          </a:p>
          <a:p>
            <a:pPr marL="0" indent="0">
              <a:buNone/>
            </a:pPr>
            <a:r>
              <a:rPr lang="sl-SI" sz="3400" dirty="0"/>
              <a:t>Lepo se imejte.</a:t>
            </a:r>
          </a:p>
          <a:p>
            <a:pPr marL="0" indent="0">
              <a:buNone/>
            </a:pPr>
            <a:endParaRPr lang="sl-SI" dirty="0"/>
          </a:p>
          <a:p>
            <a:pPr marL="0" indent="0" algn="r">
              <a:buNone/>
            </a:pPr>
            <a:r>
              <a:rPr lang="sl-SI" dirty="0"/>
              <a:t>Blanka Skočir in Maja Verhovšek</a:t>
            </a:r>
          </a:p>
        </p:txBody>
      </p:sp>
    </p:spTree>
    <p:extLst>
      <p:ext uri="{BB962C8B-B14F-4D97-AF65-F5344CB8AC3E}">
        <p14:creationId xmlns:p14="http://schemas.microsoft.com/office/powerpoint/2010/main" val="68730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SHEL SILVERSTEIN: RAZMETANA SOBA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sz="1800" dirty="0"/>
              <a:t>Najprej se malo pozabavaj in reši nalogi v berilu, str. 20 (Dejavnosti pred branjem).</a:t>
            </a:r>
          </a:p>
          <a:p>
            <a:pPr marL="0" indent="0">
              <a:buNone/>
            </a:pPr>
            <a:endParaRPr lang="sl-SI" sz="1800" dirty="0"/>
          </a:p>
          <a:p>
            <a:pPr marL="0" indent="0">
              <a:buNone/>
            </a:pPr>
            <a:r>
              <a:rPr lang="sl-SI" sz="1800" dirty="0"/>
              <a:t>Preberi pesem, nato odgovori na vprašanja na nasljednji drsnici. Odgovarjaj v celih povedih.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852936"/>
            <a:ext cx="658358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9512" y="836712"/>
            <a:ext cx="10801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1. ura</a:t>
            </a:r>
          </a:p>
        </p:txBody>
      </p:sp>
    </p:spTree>
    <p:extLst>
      <p:ext uri="{BB962C8B-B14F-4D97-AF65-F5344CB8AC3E}">
        <p14:creationId xmlns:p14="http://schemas.microsoft.com/office/powerpoint/2010/main" val="374949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61920"/>
            <a:ext cx="89289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l-SI" dirty="0"/>
              <a:t>1. Smiselno poveži s spodnjimi besedami oziroma besednimi zvezami naslednje besede:</a:t>
            </a:r>
            <a:r>
              <a:rPr lang="sl-SI" i="1" dirty="0"/>
              <a:t> hlače, pulover, dežni plašč, obešeno perilo, zagozdeno berilo, ruta in smučka.</a:t>
            </a:r>
            <a:endParaRPr lang="sl-SI" dirty="0"/>
          </a:p>
          <a:p>
            <a:r>
              <a:rPr lang="sl-SI" dirty="0"/>
              <a:t>luč –                     vrata –                        tla – </a:t>
            </a:r>
          </a:p>
          <a:p>
            <a:endParaRPr lang="sl-SI" dirty="0"/>
          </a:p>
          <a:p>
            <a:r>
              <a:rPr lang="sl-SI" dirty="0"/>
              <a:t>stol –                    okno –                        televizija – </a:t>
            </a:r>
          </a:p>
          <a:p>
            <a:endParaRPr lang="sl-SI" dirty="0"/>
          </a:p>
          <a:p>
            <a:pPr lvl="0"/>
            <a:r>
              <a:rPr lang="sl-SI" dirty="0"/>
              <a:t>2. Kako je ime hišnemu ljubljenčku lastnika sobe?</a:t>
            </a:r>
          </a:p>
          <a:p>
            <a:r>
              <a:rPr lang="sl-SI" dirty="0"/>
              <a:t> </a:t>
            </a:r>
          </a:p>
          <a:p>
            <a:pPr lvl="0"/>
            <a:r>
              <a:rPr lang="sl-SI" dirty="0"/>
              <a:t>3. Ali je pesem deljena na kitice?</a:t>
            </a:r>
          </a:p>
          <a:p>
            <a:r>
              <a:rPr lang="sl-SI" dirty="0"/>
              <a:t> </a:t>
            </a:r>
          </a:p>
          <a:p>
            <a:pPr lvl="0"/>
            <a:r>
              <a:rPr lang="sl-SI" dirty="0"/>
              <a:t>4. Ali pesem vsebuje rimo? Utemelji s primerom.</a:t>
            </a:r>
          </a:p>
          <a:p>
            <a:r>
              <a:rPr lang="sl-SI" dirty="0"/>
              <a:t> </a:t>
            </a:r>
          </a:p>
          <a:p>
            <a:pPr lvl="0"/>
            <a:r>
              <a:rPr lang="sl-SI" dirty="0"/>
              <a:t>5. Izpiši verz, ki se v pesmi dvakrat pojavi. Zakaj misliš, da se ravno ta verz pojavi dvakrat.</a:t>
            </a:r>
          </a:p>
          <a:p>
            <a:pPr lvl="0"/>
            <a:r>
              <a:rPr lang="sl-SI" dirty="0"/>
              <a:t>Ali pesem namiguje na to, kakšnega spola naj bi bil lastnik sobe? Utemelji.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6. Obkroži črko pred pravilno trditvijo.</a:t>
            </a:r>
          </a:p>
          <a:p>
            <a:pPr lvl="0"/>
            <a:r>
              <a:rPr lang="sl-SI" dirty="0"/>
              <a:t>a) Vsi verzi v pesmi so enako dolgi.</a:t>
            </a:r>
          </a:p>
          <a:p>
            <a:pPr lvl="0"/>
            <a:r>
              <a:rPr lang="sl-SI" dirty="0"/>
              <a:t>b) Pesem vsebuje vzklik.</a:t>
            </a:r>
          </a:p>
          <a:p>
            <a:pPr lvl="0"/>
            <a:r>
              <a:rPr lang="sl-SI" dirty="0"/>
              <a:t>c) Pesem vsebuje onomatopejo. 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7. Izberi vsaj eno aktivnost iz Medijske ustvarjalnice in jo zapiši. Nato delo fotografiraj in pošlji v pregled učiteljicama. </a:t>
            </a:r>
          </a:p>
          <a:p>
            <a:pPr lvl="0"/>
            <a:endParaRPr lang="sl-SI" dirty="0"/>
          </a:p>
          <a:p>
            <a:pPr lvl="0"/>
            <a:r>
              <a:rPr lang="sl-SI" dirty="0"/>
              <a:t>8. Ponovi in prepiši, kaj je ANEKDOTA (Literarnoteoretične definicije).</a:t>
            </a:r>
          </a:p>
          <a:p>
            <a:pPr lvl="0"/>
            <a:endParaRPr lang="sl-SI" dirty="0"/>
          </a:p>
        </p:txBody>
      </p:sp>
      <p:sp>
        <p:nvSpPr>
          <p:cNvPr id="5" name="Rectangle 4"/>
          <p:cNvSpPr/>
          <p:nvPr/>
        </p:nvSpPr>
        <p:spPr>
          <a:xfrm>
            <a:off x="3995936" y="443711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l-SI" sz="1200" dirty="0">
                <a:solidFill>
                  <a:srgbClr val="00B050"/>
                </a:solidFill>
              </a:rPr>
              <a:t>...DA SE SPOMNIM ...</a:t>
            </a:r>
          </a:p>
          <a:p>
            <a:r>
              <a:rPr lang="sl-SI" sz="1200" dirty="0">
                <a:solidFill>
                  <a:srgbClr val="00B050"/>
                </a:solidFill>
              </a:rPr>
              <a:t>onomatopêja -e ž (ȇ)</a:t>
            </a:r>
          </a:p>
          <a:p>
            <a:r>
              <a:rPr lang="sl-SI" sz="1200" dirty="0">
                <a:solidFill>
                  <a:srgbClr val="00B050"/>
                </a:solidFill>
              </a:rPr>
              <a:t>lit. posnemanje naravnih glasov z namenom doseči poseben slušni vtis, bolj živo predstavo (kikiriki)</a:t>
            </a:r>
          </a:p>
        </p:txBody>
      </p:sp>
    </p:spTree>
    <p:extLst>
      <p:ext uri="{BB962C8B-B14F-4D97-AF65-F5344CB8AC3E}">
        <p14:creationId xmlns:p14="http://schemas.microsoft.com/office/powerpoint/2010/main" val="13550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07EBD-3FFD-48E5-8615-97B28CB98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4525963"/>
          </a:xfrm>
        </p:spPr>
        <p:txBody>
          <a:bodyPr>
            <a:normAutofit/>
          </a:bodyPr>
          <a:lstStyle/>
          <a:p>
            <a:r>
              <a:rPr lang="sl-SI" sz="2400" dirty="0"/>
              <a:t>Danes boste ponovili GLAGOL, zato najprej rešite naloge v DZ 2 (str. 55, 56, 57)</a:t>
            </a:r>
          </a:p>
          <a:p>
            <a:r>
              <a:rPr lang="sl-SI" sz="2400" dirty="0"/>
              <a:t>Nato nadaljuj s prepisom snovi na naslednjih drsnicah.</a:t>
            </a:r>
            <a:endParaRPr lang="en-US" sz="24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4D8E88-229B-441A-80C6-790148A6AFF0}"/>
              </a:ext>
            </a:extLst>
          </p:cNvPr>
          <p:cNvSpPr/>
          <p:nvPr/>
        </p:nvSpPr>
        <p:spPr>
          <a:xfrm>
            <a:off x="434618" y="238336"/>
            <a:ext cx="1512168" cy="476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2. 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15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81472" y="3284984"/>
            <a:ext cx="4876800" cy="1253480"/>
          </a:xfrm>
        </p:spPr>
        <p:txBody>
          <a:bodyPr/>
          <a:lstStyle/>
          <a:p>
            <a:r>
              <a:rPr lang="sl-SI" b="1" dirty="0">
                <a:solidFill>
                  <a:srgbClr val="C00000"/>
                </a:solidFill>
              </a:rPr>
              <a:t>GLAGOL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324047" y="79137"/>
            <a:ext cx="3124200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sl-SI" sz="2400" b="1" dirty="0">
                <a:solidFill>
                  <a:srgbClr val="000099"/>
                </a:solidFill>
              </a:rPr>
              <a:t>1. Glagolska oseba in glagolsko število</a:t>
            </a:r>
          </a:p>
          <a:p>
            <a:pPr>
              <a:spcBef>
                <a:spcPct val="30000"/>
              </a:spcBef>
            </a:pPr>
            <a:endParaRPr lang="sl-SI" sz="2400" dirty="0"/>
          </a:p>
        </p:txBody>
      </p:sp>
      <p:graphicFrame>
        <p:nvGraphicFramePr>
          <p:cNvPr id="4172" name="Group 76"/>
          <p:cNvGraphicFramePr>
            <a:graphicFrameLocks noGrp="1"/>
          </p:cNvGraphicFramePr>
          <p:nvPr/>
        </p:nvGraphicFramePr>
        <p:xfrm>
          <a:off x="3045714" y="958313"/>
          <a:ext cx="4042793" cy="2194756"/>
        </p:xfrm>
        <a:graphic>
          <a:graphicData uri="http://schemas.openxmlformats.org/drawingml/2006/table">
            <a:tbl>
              <a:tblPr/>
              <a:tblGrid>
                <a:gridCol w="4886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72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7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9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9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l-SI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ed</a:t>
                      </a:r>
                      <a:r>
                        <a:rPr kumimoji="0" lang="sl-S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dv</a:t>
                      </a:r>
                      <a:r>
                        <a:rPr kumimoji="0" lang="sl-S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</a:t>
                      </a: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4323881" y="3218330"/>
            <a:ext cx="50760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sl-SI" sz="2400" b="1" dirty="0">
                <a:solidFill>
                  <a:srgbClr val="000099"/>
                </a:solidFill>
              </a:rPr>
              <a:t>2. Glagolski čas in glagolska oblika</a:t>
            </a:r>
          </a:p>
        </p:txBody>
      </p:sp>
      <p:graphicFrame>
        <p:nvGraphicFramePr>
          <p:cNvPr id="4275" name="Group 179"/>
          <p:cNvGraphicFramePr>
            <a:graphicFrameLocks noGrp="1"/>
          </p:cNvGraphicFramePr>
          <p:nvPr/>
        </p:nvGraphicFramePr>
        <p:xfrm>
          <a:off x="4968651" y="3791146"/>
          <a:ext cx="4083497" cy="2261632"/>
        </p:xfrm>
        <a:graphic>
          <a:graphicData uri="http://schemas.openxmlformats.org/drawingml/2006/table">
            <a:tbl>
              <a:tblPr/>
              <a:tblGrid>
                <a:gridCol w="12170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20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44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16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Sedanji čas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Pretekli čas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Prihodnji čas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 šel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Bom šel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sem</a:t>
                      </a:r>
                      <a:endParaRPr kumimoji="0" lang="sl-SI" sz="1800" b="0" i="0" u="none" strike="noStrike" cap="none" normalizeH="0" baseline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sem bil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sedanjik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preteklik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prihodnjik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274" name="Rectangle 178"/>
          <p:cNvSpPr>
            <a:spLocks noChangeArrowheads="1"/>
          </p:cNvSpPr>
          <p:nvPr/>
        </p:nvSpPr>
        <p:spPr bwMode="auto">
          <a:xfrm>
            <a:off x="0" y="4795897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sl-SI" sz="2400" b="1" dirty="0">
                <a:solidFill>
                  <a:srgbClr val="000099"/>
                </a:solidFill>
              </a:rPr>
              <a:t>3. Glagolska oblika</a:t>
            </a:r>
            <a:r>
              <a:rPr lang="sl-SI" sz="2400" b="1" dirty="0">
                <a:solidFill>
                  <a:srgbClr val="FF3300"/>
                </a:solidFill>
              </a:rPr>
              <a:t> </a:t>
            </a:r>
          </a:p>
          <a:p>
            <a:pPr>
              <a:spcBef>
                <a:spcPct val="30000"/>
              </a:spcBef>
            </a:pPr>
            <a:r>
              <a:rPr lang="sl-SI" sz="2000" b="1" dirty="0">
                <a:solidFill>
                  <a:srgbClr val="C00000"/>
                </a:solidFill>
              </a:rPr>
              <a:t>OSEBNA</a:t>
            </a:r>
            <a:r>
              <a:rPr lang="sl-SI" sz="2000" dirty="0">
                <a:solidFill>
                  <a:srgbClr val="C00000"/>
                </a:solidFill>
              </a:rPr>
              <a:t>: </a:t>
            </a:r>
            <a:r>
              <a:rPr lang="sl-SI" sz="2000" dirty="0"/>
              <a:t>Hodi</a:t>
            </a:r>
            <a:r>
              <a:rPr lang="sl-SI" sz="2000" b="1" dirty="0">
                <a:solidFill>
                  <a:srgbClr val="FF0000"/>
                </a:solidFill>
              </a:rPr>
              <a:t>m</a:t>
            </a:r>
            <a:r>
              <a:rPr lang="sl-SI" sz="2000" dirty="0"/>
              <a:t> (1. oseba) </a:t>
            </a:r>
          </a:p>
          <a:p>
            <a:pPr>
              <a:spcBef>
                <a:spcPct val="30000"/>
              </a:spcBef>
            </a:pPr>
            <a:r>
              <a:rPr lang="sl-SI" sz="2000" b="1" dirty="0">
                <a:solidFill>
                  <a:srgbClr val="C00000"/>
                </a:solidFill>
              </a:rPr>
              <a:t>NEOSEBNA</a:t>
            </a:r>
            <a:r>
              <a:rPr lang="sl-SI" sz="2000" b="1" dirty="0">
                <a:solidFill>
                  <a:srgbClr val="FF3300"/>
                </a:solidFill>
              </a:rPr>
              <a:t>: </a:t>
            </a:r>
          </a:p>
          <a:p>
            <a:pPr>
              <a:spcBef>
                <a:spcPct val="30000"/>
              </a:spcBef>
            </a:pPr>
            <a:r>
              <a:rPr lang="sl-SI" sz="2000" b="1" dirty="0">
                <a:solidFill>
                  <a:srgbClr val="FF3300"/>
                </a:solidFill>
              </a:rPr>
              <a:t>    </a:t>
            </a:r>
            <a:r>
              <a:rPr lang="sl-SI" sz="2000" b="1" dirty="0">
                <a:solidFill>
                  <a:srgbClr val="C00000"/>
                </a:solidFill>
              </a:rPr>
              <a:t>NAMENILNIK: </a:t>
            </a:r>
            <a:r>
              <a:rPr lang="sl-SI" sz="2000" b="1" dirty="0"/>
              <a:t>hodi</a:t>
            </a:r>
            <a:r>
              <a:rPr lang="sl-SI" sz="2000" b="1" dirty="0">
                <a:solidFill>
                  <a:srgbClr val="FF0000"/>
                </a:solidFill>
              </a:rPr>
              <a:t>t</a:t>
            </a:r>
            <a:r>
              <a:rPr lang="sl-SI" sz="2000" b="1" dirty="0"/>
              <a:t>, stri</a:t>
            </a:r>
            <a:r>
              <a:rPr lang="sl-SI" sz="2000" b="1" dirty="0">
                <a:solidFill>
                  <a:srgbClr val="FF0000"/>
                </a:solidFill>
              </a:rPr>
              <a:t>č</a:t>
            </a:r>
            <a:r>
              <a:rPr lang="sl-SI" sz="2000" b="1" dirty="0"/>
              <a:t> </a:t>
            </a:r>
            <a:r>
              <a:rPr lang="sl-SI" sz="2000" dirty="0"/>
              <a:t>(za glagoli premikanja): Tečem pomagat. Grem telefonirat.</a:t>
            </a:r>
          </a:p>
          <a:p>
            <a:pPr>
              <a:spcBef>
                <a:spcPct val="30000"/>
              </a:spcBef>
            </a:pPr>
            <a:r>
              <a:rPr lang="sl-SI" sz="2000" b="1" dirty="0"/>
              <a:t>    </a:t>
            </a:r>
            <a:r>
              <a:rPr lang="sl-SI" sz="2000" b="1" dirty="0">
                <a:solidFill>
                  <a:srgbClr val="C00000"/>
                </a:solidFill>
              </a:rPr>
              <a:t>NEDOLOČNIK</a:t>
            </a:r>
            <a:r>
              <a:rPr lang="sl-SI" sz="2000" b="1" dirty="0">
                <a:solidFill>
                  <a:srgbClr val="FF3300"/>
                </a:solidFill>
              </a:rPr>
              <a:t>:</a:t>
            </a:r>
            <a:r>
              <a:rPr lang="sl-SI" sz="2000" b="1" dirty="0"/>
              <a:t> hodi</a:t>
            </a:r>
            <a:r>
              <a:rPr lang="sl-SI" sz="2000" b="1" dirty="0">
                <a:solidFill>
                  <a:srgbClr val="FF0000"/>
                </a:solidFill>
              </a:rPr>
              <a:t>ti</a:t>
            </a:r>
            <a:r>
              <a:rPr lang="sl-SI" sz="2000" b="1" dirty="0"/>
              <a:t>, stri</a:t>
            </a:r>
            <a:r>
              <a:rPr lang="sl-SI" sz="2000" b="1" dirty="0">
                <a:solidFill>
                  <a:srgbClr val="FF0000"/>
                </a:solidFill>
              </a:rPr>
              <a:t>či: </a:t>
            </a:r>
            <a:r>
              <a:rPr lang="sl-SI" sz="2000" dirty="0"/>
              <a:t>Želim hoditi. Moram ostriči stranko.</a:t>
            </a:r>
          </a:p>
        </p:txBody>
      </p:sp>
      <p:cxnSp>
        <p:nvCxnSpPr>
          <p:cNvPr id="15" name="Raven puščični konektor 14"/>
          <p:cNvCxnSpPr>
            <a:cxnSpLocks/>
          </p:cNvCxnSpPr>
          <p:nvPr/>
        </p:nvCxnSpPr>
        <p:spPr>
          <a:xfrm flipH="1">
            <a:off x="2222757" y="4210513"/>
            <a:ext cx="72008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konektor 16"/>
          <p:cNvCxnSpPr>
            <a:cxnSpLocks/>
          </p:cNvCxnSpPr>
          <p:nvPr/>
        </p:nvCxnSpPr>
        <p:spPr>
          <a:xfrm>
            <a:off x="4281297" y="4241953"/>
            <a:ext cx="604850" cy="2352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ven puščični konektor 25"/>
          <p:cNvCxnSpPr/>
          <p:nvPr/>
        </p:nvCxnSpPr>
        <p:spPr>
          <a:xfrm flipH="1" flipV="1">
            <a:off x="2065239" y="3091090"/>
            <a:ext cx="432048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22C78A9-0EB1-4951-AE0D-FE8952BD8E0B}"/>
              </a:ext>
            </a:extLst>
          </p:cNvPr>
          <p:cNvSpPr txBox="1">
            <a:spLocks/>
          </p:cNvSpPr>
          <p:nvPr/>
        </p:nvSpPr>
        <p:spPr>
          <a:xfrm>
            <a:off x="238688" y="686226"/>
            <a:ext cx="2242592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1800" dirty="0">
                <a:solidFill>
                  <a:srgbClr val="00B050"/>
                </a:solidFill>
              </a:rPr>
              <a:t>Glagoli poimenujejo:</a:t>
            </a:r>
          </a:p>
          <a:p>
            <a:pPr algn="l"/>
            <a:r>
              <a:rPr lang="sl-SI" sz="1800" dirty="0">
                <a:solidFill>
                  <a:schemeClr val="tx1"/>
                </a:solidFill>
              </a:rPr>
              <a:t>-dejanje (kupiti)</a:t>
            </a:r>
          </a:p>
          <a:p>
            <a:pPr algn="l"/>
            <a:r>
              <a:rPr lang="sl-SI" sz="1800" dirty="0">
                <a:solidFill>
                  <a:schemeClr val="tx1"/>
                </a:solidFill>
              </a:rPr>
              <a:t>-stanje (bivati)</a:t>
            </a:r>
          </a:p>
          <a:p>
            <a:pPr algn="l"/>
            <a:r>
              <a:rPr lang="sl-SI" sz="1800" dirty="0">
                <a:solidFill>
                  <a:schemeClr val="tx1"/>
                </a:solidFill>
              </a:rPr>
              <a:t>-dogajanje (stati)</a:t>
            </a:r>
          </a:p>
          <a:p>
            <a:pPr algn="l"/>
            <a:r>
              <a:rPr lang="sl-SI" sz="1800" dirty="0">
                <a:solidFill>
                  <a:schemeClr val="tx1"/>
                </a:solidFill>
              </a:rPr>
              <a:t>-zaznavanje (gledati)</a:t>
            </a:r>
          </a:p>
          <a:p>
            <a:pPr algn="l"/>
            <a:endParaRPr lang="sl-SI" sz="1800" dirty="0"/>
          </a:p>
          <a:p>
            <a:pPr algn="l"/>
            <a:r>
              <a:rPr lang="sl-SI" sz="1800" u="sng" dirty="0">
                <a:solidFill>
                  <a:srgbClr val="FF0000"/>
                </a:solidFill>
              </a:rPr>
              <a:t>Poslušam</a:t>
            </a:r>
            <a:r>
              <a:rPr lang="sl-SI" sz="1800" dirty="0"/>
              <a:t> novice.</a:t>
            </a:r>
          </a:p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D8BEF9-AA42-4CDB-A0AA-4BB3DA674F97}"/>
              </a:ext>
            </a:extLst>
          </p:cNvPr>
          <p:cNvSpPr/>
          <p:nvPr/>
        </p:nvSpPr>
        <p:spPr>
          <a:xfrm>
            <a:off x="6680275" y="158685"/>
            <a:ext cx="23397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Ponovitev 6. razreda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198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69168" y="21142"/>
            <a:ext cx="8974832" cy="4525963"/>
          </a:xfrm>
        </p:spPr>
        <p:txBody>
          <a:bodyPr/>
          <a:lstStyle/>
          <a:p>
            <a:pPr marL="0" indent="0">
              <a:buNone/>
            </a:pPr>
            <a:r>
              <a:rPr lang="sl-SI" sz="2000" dirty="0"/>
              <a:t>Spreminjanju glagolske oblike v </a:t>
            </a:r>
            <a:r>
              <a:rPr lang="sl-SI" sz="2000" b="1" dirty="0">
                <a:solidFill>
                  <a:srgbClr val="C00000"/>
                </a:solidFill>
              </a:rPr>
              <a:t>osebi</a:t>
            </a:r>
            <a:r>
              <a:rPr lang="sl-SI" sz="2000" dirty="0"/>
              <a:t> in </a:t>
            </a:r>
            <a:r>
              <a:rPr lang="sl-SI" sz="2000" b="1" dirty="0">
                <a:solidFill>
                  <a:srgbClr val="C00000"/>
                </a:solidFill>
              </a:rPr>
              <a:t>številu</a:t>
            </a:r>
            <a:r>
              <a:rPr lang="sl-SI" sz="2000" dirty="0"/>
              <a:t> pravimo </a:t>
            </a:r>
            <a:r>
              <a:rPr lang="sl-SI" sz="2000" dirty="0">
                <a:solidFill>
                  <a:srgbClr val="C00000"/>
                </a:solidFill>
              </a:rPr>
              <a:t>SPREGANJE</a:t>
            </a:r>
            <a:r>
              <a:rPr lang="sl-SI" sz="2000" dirty="0"/>
              <a:t>, nastane pa </a:t>
            </a:r>
            <a:r>
              <a:rPr lang="sl-SI" sz="2000" dirty="0">
                <a:solidFill>
                  <a:srgbClr val="C00000"/>
                </a:solidFill>
              </a:rPr>
              <a:t>SPREGATEV.</a:t>
            </a:r>
          </a:p>
          <a:p>
            <a:pPr marL="0" indent="0">
              <a:buNone/>
            </a:pPr>
            <a:endParaRPr lang="sl-SI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srgbClr val="C00000"/>
                </a:solidFill>
              </a:rPr>
              <a:t>Spregaj glagol DELATI v sedanjiku, v pomoč ti naj bodo osebni zaimki zapisani v oklepajh!</a:t>
            </a:r>
          </a:p>
          <a:p>
            <a:pPr marL="0" indent="0">
              <a:buNone/>
            </a:pPr>
            <a:endParaRPr lang="sl-SI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C00000"/>
              </a:solidFill>
            </a:endParaRP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75386A8-54FC-40A3-A00B-DCA4D1C31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0173026"/>
              </p:ext>
            </p:extLst>
          </p:nvPr>
        </p:nvGraphicFramePr>
        <p:xfrm>
          <a:off x="539552" y="2060848"/>
          <a:ext cx="7560840" cy="223224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4213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dv.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mn.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911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1. os.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(JAZ)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(MIDVA)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(MI)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1911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2. os.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(TI)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(VIDVA)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(VI)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213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3. os.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(ON, ONA, ONO)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(ONADVA)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(ONI)</a:t>
                      </a:r>
                      <a:endParaRPr lang="sl-SI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65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395536" y="332656"/>
            <a:ext cx="7715200" cy="4525963"/>
          </a:xfrm>
        </p:spPr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C00000"/>
                </a:solidFill>
              </a:rPr>
              <a:t>REŠITEV: preglej in po potrebi popravi ali dopolni</a:t>
            </a:r>
          </a:p>
          <a:p>
            <a:pPr marL="0" indent="0">
              <a:buNone/>
            </a:pPr>
            <a:endParaRPr lang="sl-SI" dirty="0">
              <a:solidFill>
                <a:srgbClr val="C000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49896" y="908720"/>
          <a:ext cx="7560840" cy="3224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6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0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0678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err="1">
                          <a:solidFill>
                            <a:schemeClr val="tx1"/>
                          </a:solidFill>
                        </a:rPr>
                        <a:t>ed</a:t>
                      </a:r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dv.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>
                          <a:solidFill>
                            <a:schemeClr val="tx1"/>
                          </a:solidFill>
                        </a:rPr>
                        <a:t>mn.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1800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1. os.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(JAZ)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(MIDVA)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(MI)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1800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2. os.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(TI)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(VIDVA)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(VI)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678">
                <a:tc>
                  <a:txBody>
                    <a:bodyPr/>
                    <a:lstStyle/>
                    <a:p>
                      <a:pPr algn="ctr"/>
                      <a:r>
                        <a:rPr lang="sl-SI" dirty="0"/>
                        <a:t>3. os.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(ON, ONA, ONO)</a:t>
                      </a:r>
                      <a:r>
                        <a:rPr lang="sl-SI" baseline="0" dirty="0"/>
                        <a:t> </a:t>
                      </a:r>
                      <a:r>
                        <a:rPr lang="sl-SI" dirty="0"/>
                        <a:t>dela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(ONADVA)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(ONI) dela</a:t>
                      </a:r>
                      <a:r>
                        <a:rPr lang="sl-SI" dirty="0">
                          <a:solidFill>
                            <a:srgbClr val="C00000"/>
                          </a:solidFill>
                        </a:rPr>
                        <a:t>jo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00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77635-08D1-4AF9-83CE-697A4E4DA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1520" y="47667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u="sng" dirty="0">
                <a:solidFill>
                  <a:srgbClr val="FF0000"/>
                </a:solidFill>
              </a:rPr>
              <a:t>3. in 4. ura sta namenjeni utrjevanju in ponavljanju učne snovi</a:t>
            </a:r>
            <a:r>
              <a:rPr lang="sl-SI" sz="2000" u="sng" dirty="0"/>
              <a:t>:</a:t>
            </a:r>
          </a:p>
          <a:p>
            <a:pPr marL="0" indent="0">
              <a:buNone/>
            </a:pPr>
            <a:r>
              <a:rPr lang="sl-SI" sz="2000" dirty="0"/>
              <a:t>-v priloženih datotekah najdeš 2 učna lista ponovitev temeljnih znanj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dirty="0"/>
              <a:t>Za pomoč in ponovitev pa </a:t>
            </a:r>
            <a:r>
              <a:rPr lang="sl-SI" sz="2000"/>
              <a:t>preglej preglednice, ki zajemajo ponovitev samostalnika, glagola in zaimkov.</a:t>
            </a:r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651400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l-SI" dirty="0"/>
              <a:t>Rešitve RAZMETANA SOBA</a:t>
            </a:r>
          </a:p>
          <a:p>
            <a:pPr marL="0" indent="0">
              <a:buNone/>
            </a:pPr>
            <a:endParaRPr lang="sl-SI" dirty="0"/>
          </a:p>
          <a:p>
            <a:pPr marL="0" lvl="0" indent="0">
              <a:buNone/>
            </a:pPr>
            <a:r>
              <a:rPr lang="sl-SI" dirty="0"/>
              <a:t>1. luč – obešeno perilo</a:t>
            </a:r>
          </a:p>
          <a:p>
            <a:pPr marL="0" indent="0">
              <a:buNone/>
            </a:pPr>
            <a:r>
              <a:rPr lang="sl-SI" dirty="0"/>
              <a:t>stol – dežni plašč</a:t>
            </a:r>
          </a:p>
          <a:p>
            <a:pPr marL="0" indent="0">
              <a:buNone/>
            </a:pPr>
            <a:r>
              <a:rPr lang="sl-SI" dirty="0"/>
              <a:t>okno – zagozdeno berilo</a:t>
            </a:r>
          </a:p>
          <a:p>
            <a:pPr marL="0" indent="0">
              <a:buNone/>
            </a:pPr>
            <a:r>
              <a:rPr lang="sl-SI" dirty="0"/>
              <a:t>tla – pulover</a:t>
            </a:r>
          </a:p>
          <a:p>
            <a:pPr marL="0" indent="0">
              <a:buNone/>
            </a:pPr>
            <a:r>
              <a:rPr lang="sl-SI" dirty="0"/>
              <a:t>televizija – ruta in smučka</a:t>
            </a:r>
          </a:p>
          <a:p>
            <a:pPr marL="0" indent="0">
              <a:buNone/>
            </a:pPr>
            <a:r>
              <a:rPr lang="sl-SI" dirty="0"/>
              <a:t>vrata – hlače</a:t>
            </a:r>
          </a:p>
          <a:p>
            <a:pPr marL="0" lvl="0" indent="0">
              <a:buNone/>
            </a:pPr>
            <a:r>
              <a:rPr lang="sl-SI" dirty="0"/>
              <a:t>2. Vid.</a:t>
            </a:r>
          </a:p>
          <a:p>
            <a:pPr marL="0" lvl="0" indent="0">
              <a:buNone/>
            </a:pPr>
            <a:r>
              <a:rPr lang="sl-SI" dirty="0"/>
              <a:t>3. Ne.</a:t>
            </a:r>
          </a:p>
          <a:p>
            <a:pPr marL="0" lvl="0" indent="0">
              <a:buNone/>
            </a:pPr>
            <a:r>
              <a:rPr lang="sl-SI" dirty="0"/>
              <a:t>4. Da, vendar ne v vseh verzih. Npr.: rima je: perilo – berilo, televizijo – visijo</a:t>
            </a:r>
          </a:p>
          <a:p>
            <a:pPr marL="0" lvl="0" indent="0">
              <a:buNone/>
            </a:pPr>
            <a:r>
              <a:rPr lang="sl-SI" dirty="0"/>
              <a:t>Kdorkoli v tej sobi živi, naj ga bo sram! Po smislu: npr. izraža ogorčenje nad strašnim neredom …</a:t>
            </a:r>
          </a:p>
          <a:p>
            <a:pPr marL="0" lvl="0" indent="0">
              <a:buNone/>
            </a:pPr>
            <a:r>
              <a:rPr lang="sl-SI" dirty="0"/>
              <a:t>5. Da, namiguje na fanta, ker so navedena imena treh fantov. </a:t>
            </a:r>
          </a:p>
          <a:p>
            <a:pPr marL="0" lvl="0" indent="0">
              <a:buNone/>
            </a:pPr>
            <a:r>
              <a:rPr lang="sl-SI" dirty="0"/>
              <a:t>6. b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587461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877</Words>
  <Application>Microsoft Office PowerPoint</Application>
  <PresentationFormat>Diaprojekcija na zaslonu (4:3)</PresentationFormat>
  <Paragraphs>153</Paragraphs>
  <Slides>9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PowerPointova predstavitev</vt:lpstr>
      <vt:lpstr>PowerPointova predstavitev</vt:lpstr>
      <vt:lpstr>PowerPointova predstavitev</vt:lpstr>
      <vt:lpstr>PowerPointova predstavitev</vt:lpstr>
      <vt:lpstr>GLAGOL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kosta</dc:creator>
  <cp:lastModifiedBy>Marjetka Novak</cp:lastModifiedBy>
  <cp:revision>14</cp:revision>
  <dcterms:created xsi:type="dcterms:W3CDTF">2020-04-16T16:32:41Z</dcterms:created>
  <dcterms:modified xsi:type="dcterms:W3CDTF">2020-04-29T05:36:03Z</dcterms:modified>
</cp:coreProperties>
</file>