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</p:sldIdLst>
  <p:sldSz cx="9144000" cy="6858000" type="screen4x3"/>
  <p:notesSz cx="6858000" cy="9144000"/>
  <p:defaultTextStyle>
    <a:defPPr>
      <a:defRPr lang="sl-SI"/>
    </a:defPPr>
    <a:lvl1pPr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20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20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20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20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F9F9F9"/>
    <a:srgbClr val="F3F2F1"/>
    <a:srgbClr val="EDECEB"/>
    <a:srgbClr val="E8FBFE"/>
    <a:srgbClr val="FFFFE1"/>
    <a:srgbClr val="6C0000"/>
    <a:srgbClr val="33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716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l-SI" smtClean="0"/>
              <a:t>Kliknite, če želite urediti slog podnaslova matrice</a:t>
            </a:r>
            <a:endParaRPr lang="sl-S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3D4690-3387-4E0F-8C29-72BDCDBC5DEA}" type="slidenum">
              <a:rPr lang="sl-SI" altLang="sl-SI"/>
              <a:pPr>
                <a:defRPr/>
              </a:pPr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41723649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D5809C-1D12-4F68-84D0-0B306A132848}" type="slidenum">
              <a:rPr lang="sl-SI" altLang="sl-SI"/>
              <a:pPr>
                <a:defRPr/>
              </a:pPr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292958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558C2A-43F1-4488-9CF3-A60E600390F0}" type="slidenum">
              <a:rPr lang="sl-SI" altLang="sl-SI"/>
              <a:pPr>
                <a:defRPr/>
              </a:pPr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40908921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7E28D3-7CB7-40F0-A56B-B9252EC7B04A}" type="slidenum">
              <a:rPr lang="sl-SI" altLang="sl-SI"/>
              <a:pPr>
                <a:defRPr/>
              </a:pPr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1157104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C99E6D-B56B-40A2-97EB-B7C6A3BE8362}" type="slidenum">
              <a:rPr lang="sl-SI" altLang="sl-SI"/>
              <a:pPr>
                <a:defRPr/>
              </a:pPr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4477122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A8DB6B-AEA4-4EBD-BADD-A0802A2A07A9}" type="slidenum">
              <a:rPr lang="sl-SI" altLang="sl-SI"/>
              <a:pPr>
                <a:defRPr/>
              </a:pPr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4479232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64F0DA-30A4-4B24-A098-FEF1D1AD9516}" type="slidenum">
              <a:rPr lang="sl-SI" altLang="sl-SI"/>
              <a:pPr>
                <a:defRPr/>
              </a:pPr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4522003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0F0F47-00B0-4983-99FA-5EDC17573E5E}" type="slidenum">
              <a:rPr lang="sl-SI" altLang="sl-SI"/>
              <a:pPr>
                <a:defRPr/>
              </a:pPr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747087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8614B9-0006-4FFF-B2DF-063A498C7071}" type="slidenum">
              <a:rPr lang="sl-SI" altLang="sl-SI"/>
              <a:pPr>
                <a:defRPr/>
              </a:pPr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1480149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DE59C3-1946-47F9-A21C-F2333005080C}" type="slidenum">
              <a:rPr lang="sl-SI" altLang="sl-SI"/>
              <a:pPr>
                <a:defRPr/>
              </a:pPr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6549412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l-SI" noProof="0" smtClean="0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B152A4-EFB8-4D8C-AEC6-CD2B0CA28264}" type="slidenum">
              <a:rPr lang="sl-SI" altLang="sl-SI"/>
              <a:pPr>
                <a:defRPr/>
              </a:pPr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6431789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 smtClean="0"/>
              <a:t>Kliknite, če želite urediti slog naslova matrice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 smtClean="0"/>
              <a:t>Kliknite, če želite urediti sloge besedila matrice</a:t>
            </a:r>
          </a:p>
          <a:p>
            <a:pPr lvl="1"/>
            <a:r>
              <a:rPr lang="sl-SI" altLang="sl-SI" smtClean="0"/>
              <a:t>Druga raven</a:t>
            </a:r>
          </a:p>
          <a:p>
            <a:pPr lvl="2"/>
            <a:r>
              <a:rPr lang="sl-SI" altLang="sl-SI" smtClean="0"/>
              <a:t>Tretja raven</a:t>
            </a:r>
          </a:p>
          <a:p>
            <a:pPr lvl="3"/>
            <a:r>
              <a:rPr lang="sl-SI" altLang="sl-SI" smtClean="0"/>
              <a:t>Četrta raven</a:t>
            </a:r>
          </a:p>
          <a:p>
            <a:pPr lvl="4"/>
            <a:r>
              <a:rPr lang="sl-SI" altLang="sl-SI" smtClean="0"/>
              <a:t>Peta raven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b="0">
                <a:latin typeface="Arial" charset="0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b="0">
                <a:latin typeface="Arial" charset="0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b="0" smtClean="0"/>
            </a:lvl1pPr>
          </a:lstStyle>
          <a:p>
            <a:pPr>
              <a:defRPr/>
            </a:pPr>
            <a:fld id="{75F68350-C201-45BE-98E0-B95794B643B2}" type="slidenum">
              <a:rPr lang="sl-SI" altLang="sl-SI"/>
              <a:pPr>
                <a:defRPr/>
              </a:pPr>
              <a:t>‹#›</a:t>
            </a:fld>
            <a:endParaRPr lang="sl-SI" alt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C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692150"/>
            <a:ext cx="7164387" cy="544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Rectangle 5"/>
          <p:cNvSpPr>
            <a:spLocks noChangeArrowheads="1"/>
          </p:cNvSpPr>
          <p:nvPr/>
        </p:nvSpPr>
        <p:spPr bwMode="auto">
          <a:xfrm>
            <a:off x="323850" y="260350"/>
            <a:ext cx="7920038" cy="457200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l-SI" altLang="sl-SI" sz="2400">
                <a:solidFill>
                  <a:srgbClr val="FFFF00"/>
                </a:solidFill>
              </a:rPr>
              <a:t>KAJ JE BILO ZNAČILNO ZA ZGODNJI KAPITALIZEM</a:t>
            </a:r>
          </a:p>
        </p:txBody>
      </p:sp>
      <p:sp>
        <p:nvSpPr>
          <p:cNvPr id="2052" name="Text Box 6"/>
          <p:cNvSpPr txBox="1">
            <a:spLocks noChangeArrowheads="1"/>
          </p:cNvSpPr>
          <p:nvPr/>
        </p:nvSpPr>
        <p:spPr bwMode="auto">
          <a:xfrm>
            <a:off x="0" y="6276975"/>
            <a:ext cx="9144000" cy="33813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sl-SI" altLang="sl-SI" sz="1600" b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C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6"/>
          <p:cNvSpPr>
            <a:spLocks noChangeArrowheads="1"/>
          </p:cNvSpPr>
          <p:nvPr/>
        </p:nvSpPr>
        <p:spPr bwMode="auto">
          <a:xfrm>
            <a:off x="250825" y="260350"/>
            <a:ext cx="3730625" cy="3968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l-SI" altLang="sl-SI" sz="2000" b="0">
                <a:solidFill>
                  <a:srgbClr val="3333FF"/>
                </a:solidFill>
              </a:rPr>
              <a:t>Temelji kapitalistične miselnosti</a:t>
            </a: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250825" y="836613"/>
            <a:ext cx="4897438" cy="1474787"/>
          </a:xfrm>
          <a:prstGeom prst="rect">
            <a:avLst/>
          </a:prstGeom>
          <a:solidFill>
            <a:srgbClr val="E8FBFE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l-SI" altLang="sl-SI" sz="1800"/>
              <a:t>KAPITALIZEM </a:t>
            </a:r>
            <a:r>
              <a:rPr lang="sl-SI" altLang="sl-SI" sz="1800" b="0"/>
              <a:t>– gospodarski sistem, od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sl-SI" altLang="sl-SI" sz="1800" b="0"/>
              <a:t>16. in 17. stoletja naprej, ki je temeljil na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sl-SI" altLang="sl-SI" sz="1800" b="0"/>
              <a:t>zasebni lastnini in vlaganju denarnih vlog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sl-SI" altLang="sl-SI" sz="1800" b="0"/>
              <a:t>v proizvodnjo. Postal je osnova svetovnega gospodarskega sistema.</a:t>
            </a:r>
          </a:p>
        </p:txBody>
      </p:sp>
      <p:pic>
        <p:nvPicPr>
          <p:cNvPr id="3080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725" y="836613"/>
            <a:ext cx="1684338" cy="2705100"/>
          </a:xfrm>
          <a:prstGeom prst="rect">
            <a:avLst/>
          </a:prstGeom>
          <a:noFill/>
          <a:ln w="9525">
            <a:solidFill>
              <a:srgbClr val="6C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81" name="Rectangle 9"/>
          <p:cNvSpPr>
            <a:spLocks noChangeArrowheads="1"/>
          </p:cNvSpPr>
          <p:nvPr/>
        </p:nvSpPr>
        <p:spPr bwMode="auto">
          <a:xfrm>
            <a:off x="250825" y="2492375"/>
            <a:ext cx="4897438" cy="1200150"/>
          </a:xfrm>
          <a:prstGeom prst="rect">
            <a:avLst/>
          </a:prstGeom>
          <a:solidFill>
            <a:srgbClr val="F9F9F9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l-SI" altLang="sl-SI" sz="1800" b="0"/>
              <a:t>Lastniki </a:t>
            </a:r>
            <a:r>
              <a:rPr lang="sl-SI" altLang="sl-SI" sz="1800"/>
              <a:t>(kapitalisti) </a:t>
            </a:r>
            <a:r>
              <a:rPr lang="sl-SI" altLang="sl-SI" sz="1800" b="0"/>
              <a:t>so svoj denar (</a:t>
            </a:r>
            <a:r>
              <a:rPr lang="sl-SI" altLang="sl-SI" sz="1800"/>
              <a:t>kapital</a:t>
            </a:r>
            <a:r>
              <a:rPr lang="sl-SI" altLang="sl-SI" sz="1800" b="0"/>
              <a:t>) vlagali v trgovino in obrtno proizvodnjo,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sl-SI" altLang="sl-SI" sz="1800" b="0"/>
              <a:t>dobičke so ponovno vlagali v druge dejavnosti.</a:t>
            </a:r>
          </a:p>
        </p:txBody>
      </p:sp>
      <p:sp>
        <p:nvSpPr>
          <p:cNvPr id="3082" name="Rectangle 10"/>
          <p:cNvSpPr>
            <a:spLocks noChangeArrowheads="1"/>
          </p:cNvSpPr>
          <p:nvPr/>
        </p:nvSpPr>
        <p:spPr bwMode="auto">
          <a:xfrm>
            <a:off x="250825" y="3789363"/>
            <a:ext cx="6769100" cy="650875"/>
          </a:xfrm>
          <a:prstGeom prst="rect">
            <a:avLst/>
          </a:prstGeom>
          <a:solidFill>
            <a:srgbClr val="F9F9F9"/>
          </a:solidFill>
          <a:ln w="9525">
            <a:solidFill>
              <a:srgbClr val="6C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l-SI" altLang="sl-SI" sz="1800" b="0"/>
              <a:t>Pojavile so se prve </a:t>
            </a:r>
            <a:r>
              <a:rPr lang="sl-SI" altLang="sl-SI" sz="1800">
                <a:solidFill>
                  <a:srgbClr val="6C0000"/>
                </a:solidFill>
              </a:rPr>
              <a:t>delniške družbe</a:t>
            </a:r>
            <a:r>
              <a:rPr lang="sl-SI" altLang="sl-SI" sz="1800" b="0"/>
              <a:t>, ki so začele izdajati potrdila o lastništvu (</a:t>
            </a:r>
            <a:r>
              <a:rPr lang="sl-SI" altLang="sl-SI" sz="1800">
                <a:solidFill>
                  <a:srgbClr val="6C0000"/>
                </a:solidFill>
              </a:rPr>
              <a:t>delnice)</a:t>
            </a:r>
            <a:r>
              <a:rPr lang="sl-SI" altLang="sl-SI" sz="1800" b="0">
                <a:solidFill>
                  <a:srgbClr val="6C0000"/>
                </a:solidFill>
              </a:rPr>
              <a:t>,</a:t>
            </a:r>
            <a:r>
              <a:rPr lang="sl-SI" altLang="sl-SI" sz="1800" b="0"/>
              <a:t> s katerimi so na borzah trgovali.</a:t>
            </a:r>
          </a:p>
        </p:txBody>
      </p:sp>
      <p:sp>
        <p:nvSpPr>
          <p:cNvPr id="3085" name="Rectangle 13"/>
          <p:cNvSpPr>
            <a:spLocks noChangeArrowheads="1"/>
          </p:cNvSpPr>
          <p:nvPr/>
        </p:nvSpPr>
        <p:spPr bwMode="auto">
          <a:xfrm>
            <a:off x="250825" y="4724400"/>
            <a:ext cx="6769100" cy="1200150"/>
          </a:xfrm>
          <a:prstGeom prst="rect">
            <a:avLst/>
          </a:prstGeom>
          <a:solidFill>
            <a:srgbClr val="FFFFE1"/>
          </a:solidFill>
          <a:ln w="9525">
            <a:solidFill>
              <a:srgbClr val="6C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l-SI" altLang="sl-SI" sz="1800"/>
              <a:t>John Stuart Mill, </a:t>
            </a:r>
            <a:r>
              <a:rPr lang="sl-SI" altLang="sl-SI" sz="1800" b="0"/>
              <a:t>izobraženec, ki je verjel, da morajo država in bogati pomagati delavcem, da bi bilo v državi zadovoljnih več ljudi. Zavzemal se je za pravično delitev dobička, za odpravo prevelikih razlik v družbi in izobraževanje delavcev.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3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3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0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0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0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9" grpId="0" animBg="1"/>
      <p:bldP spid="3081" grpId="0" animBg="1"/>
      <p:bldP spid="3082" grpId="0" animBg="1"/>
      <p:bldP spid="308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C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5"/>
          <p:cNvSpPr>
            <a:spLocks noChangeArrowheads="1"/>
          </p:cNvSpPr>
          <p:nvPr/>
        </p:nvSpPr>
        <p:spPr bwMode="auto">
          <a:xfrm>
            <a:off x="468313" y="260350"/>
            <a:ext cx="3543300" cy="3968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l-SI" altLang="sl-SI" sz="2000" b="0">
                <a:solidFill>
                  <a:srgbClr val="3333FF"/>
                </a:solidFill>
              </a:rPr>
              <a:t>Svetovni gospodarski trikotnik</a:t>
            </a:r>
          </a:p>
        </p:txBody>
      </p:sp>
      <p:sp>
        <p:nvSpPr>
          <p:cNvPr id="5126" name="Rectangle 6"/>
          <p:cNvSpPr>
            <a:spLocks noChangeArrowheads="1"/>
          </p:cNvSpPr>
          <p:nvPr/>
        </p:nvSpPr>
        <p:spPr bwMode="auto">
          <a:xfrm>
            <a:off x="468313" y="1989138"/>
            <a:ext cx="3825875" cy="1749425"/>
          </a:xfrm>
          <a:prstGeom prst="rect">
            <a:avLst/>
          </a:prstGeom>
          <a:solidFill>
            <a:srgbClr val="FFFFE1"/>
          </a:solidFill>
          <a:ln w="9525">
            <a:solidFill>
              <a:srgbClr val="6C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l-SI" altLang="sl-SI" sz="1800">
                <a:solidFill>
                  <a:srgbClr val="6C0000"/>
                </a:solidFill>
              </a:rPr>
              <a:t>Francija</a:t>
            </a:r>
            <a:r>
              <a:rPr lang="sl-SI" altLang="sl-SI" sz="1800" b="0"/>
              <a:t> in </a:t>
            </a:r>
            <a:r>
              <a:rPr lang="sl-SI" altLang="sl-SI" sz="1800">
                <a:solidFill>
                  <a:srgbClr val="6C0000"/>
                </a:solidFill>
              </a:rPr>
              <a:t>Velika Britanija - </a:t>
            </a:r>
            <a:endParaRPr lang="sl-SI" altLang="sl-SI" sz="1800" b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sl-SI" altLang="sl-SI" sz="1800" b="0"/>
              <a:t>  tekmici za prevlado: </a:t>
            </a:r>
          </a:p>
          <a:p>
            <a:pPr eaLnBrk="1" hangingPunct="1">
              <a:spcBef>
                <a:spcPct val="0"/>
              </a:spcBef>
            </a:pPr>
            <a:r>
              <a:rPr lang="sl-SI" altLang="sl-SI" sz="1800" b="0"/>
              <a:t> čezmorske kolonije</a:t>
            </a:r>
          </a:p>
          <a:p>
            <a:pPr eaLnBrk="1" hangingPunct="1">
              <a:spcBef>
                <a:spcPct val="0"/>
              </a:spcBef>
            </a:pPr>
            <a:r>
              <a:rPr lang="sl-SI" altLang="sl-SI" sz="1800" b="0"/>
              <a:t> trgovska in pomorska oporišča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sl-SI" altLang="sl-SI" sz="1800" b="0"/>
              <a:t>  v Aziji, otoki v Karibskem morju,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sl-SI" altLang="sl-SI" sz="1800" b="0"/>
              <a:t>  ozemlje v Severni Ameriki in Afriki.</a:t>
            </a:r>
          </a:p>
        </p:txBody>
      </p:sp>
      <p:pic>
        <p:nvPicPr>
          <p:cNvPr id="5127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3860800"/>
            <a:ext cx="8162925" cy="2843213"/>
          </a:xfrm>
          <a:prstGeom prst="rect">
            <a:avLst/>
          </a:prstGeom>
          <a:noFill/>
          <a:ln w="9525">
            <a:solidFill>
              <a:srgbClr val="6C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468313" y="692150"/>
            <a:ext cx="8137525" cy="1200150"/>
          </a:xfrm>
          <a:prstGeom prst="rect">
            <a:avLst/>
          </a:prstGeom>
          <a:solidFill>
            <a:srgbClr val="E8FBFE"/>
          </a:solidFill>
          <a:ln w="9525">
            <a:solidFill>
              <a:srgbClr val="6C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l-SI" altLang="sl-SI" sz="1800">
                <a:solidFill>
                  <a:srgbClr val="6C0000"/>
                </a:solidFill>
              </a:rPr>
              <a:t>Britanski kolonialni imperij</a:t>
            </a:r>
            <a:r>
              <a:rPr lang="sl-SI" altLang="sl-SI" sz="1800" b="0"/>
              <a:t> v 18. stol.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sl-SI" altLang="sl-SI" sz="1800"/>
              <a:t>trikotna trgovina</a:t>
            </a:r>
            <a:r>
              <a:rPr lang="sl-SI" altLang="sl-SI" sz="1800" b="0"/>
              <a:t> med Evropo, Afriko/Azijo in Ameriko je angleškim trgovcem prinašala veliko denarja (kapitala), ki so ga vložili v razvoj prvih strojev in tovarn. Zato</a:t>
            </a:r>
            <a:r>
              <a:rPr lang="sl-SI" altLang="sl-SI" sz="1800"/>
              <a:t> </a:t>
            </a:r>
            <a:r>
              <a:rPr lang="sl-SI" altLang="sl-SI" sz="1800" b="0"/>
              <a:t>se je </a:t>
            </a:r>
            <a:r>
              <a:rPr lang="sl-SI" altLang="sl-SI" sz="1800"/>
              <a:t>industrijska revolucija</a:t>
            </a:r>
            <a:r>
              <a:rPr lang="sl-SI" altLang="sl-SI" sz="1800" b="0"/>
              <a:t> najprej uveljavila v Angliji.</a:t>
            </a:r>
          </a:p>
        </p:txBody>
      </p:sp>
      <p:sp>
        <p:nvSpPr>
          <p:cNvPr id="5129" name="Rectangle 9"/>
          <p:cNvSpPr>
            <a:spLocks noChangeArrowheads="1"/>
          </p:cNvSpPr>
          <p:nvPr/>
        </p:nvSpPr>
        <p:spPr bwMode="auto">
          <a:xfrm>
            <a:off x="5149850" y="1989138"/>
            <a:ext cx="3492500" cy="1812925"/>
          </a:xfrm>
          <a:prstGeom prst="rect">
            <a:avLst/>
          </a:prstGeom>
          <a:solidFill>
            <a:srgbClr val="FFFFE1"/>
          </a:solidFill>
          <a:ln w="9525">
            <a:solidFill>
              <a:srgbClr val="6C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l-SI" altLang="sl-SI" sz="1600" b="0"/>
              <a:t>Britanske ladje so prevažale razno evropsko blago v Afriko in ga tam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sl-SI" altLang="sl-SI" sz="1600" b="0"/>
              <a:t>prodale, hkrati so v Afriki prevzele sužnje, ki so jih prepeljale v Indijo (na Karibsko otočje) in S. Ameriko, jih tam prodale in naložile ameriško blago za britansko tržišče.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5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6" grpId="0" animBg="1"/>
      <p:bldP spid="5128" grpId="0" animBg="1"/>
      <p:bldP spid="5129" grpId="0" animBg="1"/>
    </p:bldLst>
  </p:timing>
</p:sld>
</file>

<file path=ppt/theme/theme1.xml><?xml version="1.0" encoding="utf-8"?>
<a:theme xmlns:a="http://schemas.openxmlformats.org/drawingml/2006/main" name="Privzeti načrt">
  <a:themeElements>
    <a:clrScheme name="Privzeti načr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rivzeti načr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l-SI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l-SI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rivzeti načr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</TotalTime>
  <Words>270</Words>
  <Application>Microsoft Office PowerPoint</Application>
  <PresentationFormat>Diaprojekcija na zaslonu (4:3)</PresentationFormat>
  <Paragraphs>21</Paragraphs>
  <Slides>3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2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3</vt:i4>
      </vt:variant>
    </vt:vector>
  </HeadingPairs>
  <TitlesOfParts>
    <vt:vector size="6" baseType="lpstr">
      <vt:lpstr>Arial</vt:lpstr>
      <vt:lpstr>Calibri</vt:lpstr>
      <vt:lpstr>Privzeti načrt</vt:lpstr>
      <vt:lpstr>PowerPointova predstavitev</vt:lpstr>
      <vt:lpstr>PowerPointova predstavitev</vt:lpstr>
      <vt:lpstr>PowerPointova predstavitev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Diapozitiv 1</dc:title>
  <dc:creator>Ministerstvo za Šolstvo</dc:creator>
  <cp:lastModifiedBy>Marjetka Novak</cp:lastModifiedBy>
  <cp:revision>5</cp:revision>
  <dcterms:created xsi:type="dcterms:W3CDTF">2010-08-01T19:37:12Z</dcterms:created>
  <dcterms:modified xsi:type="dcterms:W3CDTF">2020-04-28T05:58:35Z</dcterms:modified>
</cp:coreProperties>
</file>