
<file path=[Content_Types].xml><?xml version="1.0" encoding="utf-8"?>
<Types xmlns="http://schemas.openxmlformats.org/package/2006/content-types">
  <Default Extension="png" ContentType="image/png"/>
  <Default Extension="wma" ContentType="audio/x-ms-wma"/>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2"/>
  </p:handoutMasterIdLst>
  <p:sldIdLst>
    <p:sldId id="269" r:id="rId2"/>
    <p:sldId id="257" r:id="rId3"/>
    <p:sldId id="270" r:id="rId4"/>
    <p:sldId id="271" r:id="rId5"/>
    <p:sldId id="273" r:id="rId6"/>
    <p:sldId id="274" r:id="rId7"/>
    <p:sldId id="275" r:id="rId8"/>
    <p:sldId id="268" r:id="rId9"/>
    <p:sldId id="258" r:id="rId10"/>
    <p:sldId id="260" r:id="rId11"/>
    <p:sldId id="277" r:id="rId12"/>
    <p:sldId id="276" r:id="rId13"/>
    <p:sldId id="278" r:id="rId14"/>
    <p:sldId id="265" r:id="rId15"/>
    <p:sldId id="279" r:id="rId16"/>
    <p:sldId id="280" r:id="rId17"/>
    <p:sldId id="261" r:id="rId18"/>
    <p:sldId id="282" r:id="rId19"/>
    <p:sldId id="284" r:id="rId20"/>
    <p:sldId id="283" r:id="rId21"/>
  </p:sldIdLst>
  <p:sldSz cx="9144000" cy="6858000" type="screen4x3"/>
  <p:notesSz cx="6797675" cy="9926638"/>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1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1C810A0-6423-4A24-894A-9BA13D5142CF}" type="datetimeFigureOut">
              <a:rPr lang="sl-SI" smtClean="0"/>
              <a:t>9. 05. 2020</a:t>
            </a:fld>
            <a:endParaRPr lang="sl-SI"/>
          </a:p>
        </p:txBody>
      </p:sp>
      <p:sp>
        <p:nvSpPr>
          <p:cNvPr id="4" name="Ograda no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sl-SI"/>
          </a:p>
        </p:txBody>
      </p:sp>
      <p:sp>
        <p:nvSpPr>
          <p:cNvPr id="5" name="Ograda številke diapozitiva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E420D35-F097-4BD6-A36C-AB9311112A12}" type="slidenum">
              <a:rPr lang="sl-SI" smtClean="0"/>
              <a:t>‹#›</a:t>
            </a:fld>
            <a:endParaRPr lang="sl-SI"/>
          </a:p>
        </p:txBody>
      </p:sp>
    </p:spTree>
    <p:extLst>
      <p:ext uri="{BB962C8B-B14F-4D97-AF65-F5344CB8AC3E}">
        <p14:creationId xmlns:p14="http://schemas.microsoft.com/office/powerpoint/2010/main" val="69037370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p>
            <a:fld id="{EC69A59C-9A0B-40BC-BEF3-75E63AAC039B}" type="datetimeFigureOut">
              <a:rPr lang="sl-SI" smtClean="0"/>
              <a:t>9. 05. 2020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EC69A59C-9A0B-40BC-BEF3-75E63AAC039B}" type="datetimeFigureOut">
              <a:rPr lang="sl-SI" smtClean="0"/>
              <a:t>9. 05. 2020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EC69A59C-9A0B-40BC-BEF3-75E63AAC039B}" type="datetimeFigureOut">
              <a:rPr lang="sl-SI" smtClean="0"/>
              <a:t>9. 05. 2020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EC69A59C-9A0B-40BC-BEF3-75E63AAC039B}" type="datetimeFigureOut">
              <a:rPr lang="sl-SI" smtClean="0"/>
              <a:t>9. 05. 2020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p>
            <a:fld id="{EC69A59C-9A0B-40BC-BEF3-75E63AAC039B}" type="datetimeFigureOut">
              <a:rPr lang="sl-SI" smtClean="0"/>
              <a:t>9. 05. 2020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EC69A59C-9A0B-40BC-BEF3-75E63AAC039B}" type="datetimeFigureOut">
              <a:rPr lang="sl-SI" smtClean="0"/>
              <a:t>9. 05. 2020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EC69A59C-9A0B-40BC-BEF3-75E63AAC039B}" type="datetimeFigureOut">
              <a:rPr lang="sl-SI" smtClean="0"/>
              <a:t>9. 05. 2020</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2"/>
          <p:cNvSpPr>
            <a:spLocks noGrp="1"/>
          </p:cNvSpPr>
          <p:nvPr>
            <p:ph type="dt" sz="half" idx="10"/>
          </p:nvPr>
        </p:nvSpPr>
        <p:spPr/>
        <p:txBody>
          <a:bodyPr/>
          <a:lstStyle/>
          <a:p>
            <a:fld id="{EC69A59C-9A0B-40BC-BEF3-75E63AAC039B}" type="datetimeFigureOut">
              <a:rPr lang="sl-SI" smtClean="0"/>
              <a:t>9. 05. 2020</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EC69A59C-9A0B-40BC-BEF3-75E63AAC039B}" type="datetimeFigureOut">
              <a:rPr lang="sl-SI" smtClean="0"/>
              <a:t>9. 05. 2020</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EC69A59C-9A0B-40BC-BEF3-75E63AAC039B}" type="datetimeFigureOut">
              <a:rPr lang="sl-SI" smtClean="0"/>
              <a:t>9. 05. 2020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EC69A59C-9A0B-40BC-BEF3-75E63AAC039B}" type="datetimeFigureOut">
              <a:rPr lang="sl-SI" smtClean="0"/>
              <a:t>9. 05. 2020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69A59C-9A0B-40BC-BEF3-75E63AAC039B}" type="datetimeFigureOut">
              <a:rPr lang="sl-SI" smtClean="0"/>
              <a:t>9. 05. 2020</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0E4FF0-FB62-447E-B38E-C828BC14EB03}" type="slidenum">
              <a:rPr lang="sl-SI" smtClean="0"/>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1.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5" Type="http://schemas.openxmlformats.org/officeDocument/2006/relationships/image" Target="../media/image6.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1.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1.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5" Type="http://schemas.openxmlformats.org/officeDocument/2006/relationships/image" Target="../media/image9.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83568" y="260648"/>
            <a:ext cx="8229600" cy="1143000"/>
          </a:xfrm>
        </p:spPr>
        <p:txBody>
          <a:bodyPr>
            <a:normAutofit fontScale="90000"/>
          </a:bodyPr>
          <a:lstStyle/>
          <a:p>
            <a:pPr lvl="0"/>
            <a:r>
              <a:rPr lang="sl-SI" b="1" i="1" u="sng" dirty="0" smtClean="0"/>
              <a:t/>
            </a:r>
            <a:br>
              <a:rPr lang="sl-SI" b="1" i="1" u="sng" dirty="0" smtClean="0"/>
            </a:br>
            <a:r>
              <a:rPr lang="sl-SI" b="1" i="1" dirty="0" smtClean="0">
                <a:solidFill>
                  <a:srgbClr val="FF0000"/>
                </a:solidFill>
              </a:rPr>
              <a:t>D</a:t>
            </a:r>
            <a:r>
              <a:rPr lang="sl-SI" b="1" dirty="0" smtClean="0">
                <a:solidFill>
                  <a:srgbClr val="FF0000"/>
                </a:solidFill>
              </a:rPr>
              <a:t>rži</a:t>
            </a:r>
            <a:r>
              <a:rPr lang="sl-SI" b="1" dirty="0">
                <a:solidFill>
                  <a:srgbClr val="FF0000"/>
                </a:solidFill>
              </a:rPr>
              <a:t>, ne drži, </a:t>
            </a:r>
            <a:r>
              <a:rPr lang="sl-SI" b="1" dirty="0" smtClean="0">
                <a:solidFill>
                  <a:srgbClr val="FF0000"/>
                </a:solidFill>
              </a:rPr>
              <a:t>…..</a:t>
            </a:r>
            <a:r>
              <a:rPr lang="sl-SI" b="1" dirty="0">
                <a:solidFill>
                  <a:srgbClr val="FF0000"/>
                </a:solidFill>
              </a:rPr>
              <a:t>zakaj menim </a:t>
            </a:r>
            <a:r>
              <a:rPr lang="sl-SI" b="1" dirty="0" smtClean="0">
                <a:solidFill>
                  <a:srgbClr val="FF0000"/>
                </a:solidFill>
              </a:rPr>
              <a:t>tako.. </a:t>
            </a:r>
            <a:r>
              <a:rPr lang="sl-SI" dirty="0"/>
              <a:t/>
            </a:r>
            <a:br>
              <a:rPr lang="sl-SI" dirty="0"/>
            </a:br>
            <a:endParaRPr lang="sl-SI" dirty="0"/>
          </a:p>
        </p:txBody>
      </p:sp>
      <p:sp>
        <p:nvSpPr>
          <p:cNvPr id="3" name="Označba mesta vsebine 2"/>
          <p:cNvSpPr>
            <a:spLocks noGrp="1"/>
          </p:cNvSpPr>
          <p:nvPr>
            <p:ph idx="1"/>
          </p:nvPr>
        </p:nvSpPr>
        <p:spPr/>
        <p:txBody>
          <a:bodyPr>
            <a:normAutofit/>
          </a:bodyPr>
          <a:lstStyle/>
          <a:p>
            <a:pPr marL="0" indent="0" algn="ctr">
              <a:buNone/>
            </a:pPr>
            <a:r>
              <a:rPr lang="sl-SI" sz="4400" b="1" dirty="0" smtClean="0"/>
              <a:t>Prav je, da dan začnemo z nasmehom.</a:t>
            </a:r>
            <a:endParaRPr lang="sl-SI" sz="4400" b="1" dirty="0"/>
          </a:p>
        </p:txBody>
      </p:sp>
      <p:pic>
        <p:nvPicPr>
          <p:cNvPr id="4" name="Posnet zv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043469" y="892324"/>
            <a:ext cx="609600" cy="609600"/>
          </a:xfrm>
          <a:prstGeom prst="rect">
            <a:avLst/>
          </a:prstGeom>
        </p:spPr>
      </p:pic>
      <p:pic>
        <p:nvPicPr>
          <p:cNvPr id="5" name="Slika 4"/>
          <p:cNvPicPr>
            <a:picLocks noChangeAspect="1"/>
          </p:cNvPicPr>
          <p:nvPr/>
        </p:nvPicPr>
        <p:blipFill>
          <a:blip r:embed="rId5"/>
          <a:stretch>
            <a:fillRect/>
          </a:stretch>
        </p:blipFill>
        <p:spPr>
          <a:xfrm>
            <a:off x="2958260" y="3037736"/>
            <a:ext cx="2780017" cy="3103133"/>
          </a:xfrm>
          <a:prstGeom prst="rect">
            <a:avLst/>
          </a:prstGeom>
        </p:spPr>
      </p:pic>
    </p:spTree>
    <p:extLst>
      <p:ext uri="{BB962C8B-B14F-4D97-AF65-F5344CB8AC3E}">
        <p14:creationId xmlns:p14="http://schemas.microsoft.com/office/powerpoint/2010/main" val="20943045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03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r>
              <a:rPr lang="sl-SI" sz="3600" dirty="0" smtClean="0">
                <a:latin typeface="Arial" pitchFamily="34" charset="0"/>
                <a:cs typeface="Arial" pitchFamily="34" charset="0"/>
              </a:rPr>
              <a:t>RUMI </a:t>
            </a:r>
            <a:br>
              <a:rPr lang="sl-SI" sz="3600" dirty="0" smtClean="0">
                <a:latin typeface="Arial" pitchFamily="34" charset="0"/>
                <a:cs typeface="Arial" pitchFamily="34" charset="0"/>
              </a:rPr>
            </a:br>
            <a:r>
              <a:rPr lang="sl-SI" sz="3600" dirty="0" smtClean="0">
                <a:latin typeface="Arial" pitchFamily="34" charset="0"/>
                <a:cs typeface="Arial" pitchFamily="34" charset="0"/>
              </a:rPr>
              <a:t>(1207- 1273)</a:t>
            </a:r>
            <a:endParaRPr lang="sl-SI" sz="3600" dirty="0">
              <a:latin typeface="Arial" pitchFamily="34" charset="0"/>
              <a:cs typeface="Arial" pitchFamily="34" charset="0"/>
            </a:endParaRPr>
          </a:p>
        </p:txBody>
      </p:sp>
      <p:pic>
        <p:nvPicPr>
          <p:cNvPr id="5" name="Ograda vsebine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707904" y="620688"/>
            <a:ext cx="5256584" cy="5400600"/>
          </a:xfrm>
        </p:spPr>
      </p:pic>
      <p:sp>
        <p:nvSpPr>
          <p:cNvPr id="4" name="Ograda besedila 3"/>
          <p:cNvSpPr>
            <a:spLocks noGrp="1"/>
          </p:cNvSpPr>
          <p:nvPr>
            <p:ph type="body" sz="half" idx="2"/>
          </p:nvPr>
        </p:nvSpPr>
        <p:spPr/>
        <p:txBody>
          <a:bodyPr>
            <a:normAutofit fontScale="92500" lnSpcReduction="20000"/>
          </a:bodyPr>
          <a:lstStyle/>
          <a:p>
            <a:endParaRPr lang="sl-SI" dirty="0" smtClean="0"/>
          </a:p>
          <a:p>
            <a:endParaRPr lang="sl-SI" dirty="0"/>
          </a:p>
          <a:p>
            <a:endParaRPr lang="sl-SI" dirty="0" smtClean="0"/>
          </a:p>
          <a:p>
            <a:r>
              <a:rPr lang="sl-SI" sz="2800" b="1" u="sng" dirty="0" smtClean="0">
                <a:solidFill>
                  <a:srgbClr val="FF0000"/>
                </a:solidFill>
              </a:rPr>
              <a:t>Naloga:</a:t>
            </a:r>
          </a:p>
          <a:p>
            <a:r>
              <a:rPr lang="sl-SI" sz="2800" b="1" dirty="0" smtClean="0">
                <a:solidFill>
                  <a:schemeClr val="accent1"/>
                </a:solidFill>
              </a:rPr>
              <a:t>Naslov pesmi, avtorja, letnici rojstva in smrti ter besedilo pesmi Gostišče prepiši v zvezek. </a:t>
            </a:r>
            <a:r>
              <a:rPr lang="sl-SI" sz="2800" b="1" dirty="0" smtClean="0">
                <a:solidFill>
                  <a:srgbClr val="00B050"/>
                </a:solidFill>
              </a:rPr>
              <a:t>Prepiši tudi nove besede z razlago.</a:t>
            </a:r>
            <a:r>
              <a:rPr lang="sl-SI" sz="2800" b="1" dirty="0"/>
              <a:t> </a:t>
            </a:r>
            <a:r>
              <a:rPr lang="sl-SI" sz="2800" b="1" dirty="0">
                <a:solidFill>
                  <a:schemeClr val="accent6">
                    <a:lumMod val="75000"/>
                  </a:schemeClr>
                </a:solidFill>
              </a:rPr>
              <a:t>P</a:t>
            </a:r>
            <a:r>
              <a:rPr lang="sl-SI" sz="2800" b="1" dirty="0" smtClean="0">
                <a:solidFill>
                  <a:schemeClr val="accent6">
                    <a:lumMod val="75000"/>
                  </a:schemeClr>
                </a:solidFill>
              </a:rPr>
              <a:t>isno </a:t>
            </a:r>
            <a:r>
              <a:rPr lang="sl-SI" sz="2800" b="1" dirty="0">
                <a:solidFill>
                  <a:schemeClr val="accent6">
                    <a:lumMod val="75000"/>
                  </a:schemeClr>
                </a:solidFill>
              </a:rPr>
              <a:t>odgovori na vprašanja </a:t>
            </a:r>
            <a:r>
              <a:rPr lang="sl-SI" sz="2800" b="1" dirty="0" smtClean="0">
                <a:solidFill>
                  <a:schemeClr val="accent6">
                    <a:lumMod val="75000"/>
                  </a:schemeClr>
                </a:solidFill>
              </a:rPr>
              <a:t>na drsnici 12.</a:t>
            </a:r>
            <a:endParaRPr lang="sl-SI" sz="2800" b="1" dirty="0">
              <a:solidFill>
                <a:schemeClr val="accent6">
                  <a:lumMod val="75000"/>
                </a:schemeClr>
              </a:solidFill>
            </a:endParaRPr>
          </a:p>
          <a:p>
            <a:endParaRPr lang="sl-SI" sz="2800" b="1" dirty="0"/>
          </a:p>
        </p:txBody>
      </p:sp>
      <p:pic>
        <p:nvPicPr>
          <p:cNvPr id="3" name="Posnet zv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84413" y="1435100"/>
            <a:ext cx="609600" cy="609600"/>
          </a:xfrm>
          <a:prstGeom prst="rect">
            <a:avLst/>
          </a:prstGeom>
        </p:spPr>
      </p:pic>
    </p:spTree>
    <p:extLst>
      <p:ext uri="{BB962C8B-B14F-4D97-AF65-F5344CB8AC3E}">
        <p14:creationId xmlns:p14="http://schemas.microsoft.com/office/powerpoint/2010/main" val="14515227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50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solidFill>
                  <a:srgbClr val="FF0000"/>
                </a:solidFill>
              </a:rPr>
              <a:t>Nove besede</a:t>
            </a:r>
            <a:endParaRPr lang="sl-SI" b="1" dirty="0">
              <a:solidFill>
                <a:srgbClr val="FF0000"/>
              </a:solidFill>
            </a:endParaRPr>
          </a:p>
        </p:txBody>
      </p:sp>
      <p:sp>
        <p:nvSpPr>
          <p:cNvPr id="3" name="Označba mesta vsebine 2"/>
          <p:cNvSpPr>
            <a:spLocks noGrp="1"/>
          </p:cNvSpPr>
          <p:nvPr>
            <p:ph idx="1"/>
          </p:nvPr>
        </p:nvSpPr>
        <p:spPr/>
        <p:txBody>
          <a:bodyPr/>
          <a:lstStyle/>
          <a:p>
            <a:pPr marL="0" indent="0">
              <a:buNone/>
            </a:pPr>
            <a:r>
              <a:rPr lang="sl-SI" u="sng" dirty="0" smtClean="0"/>
              <a:t>Trenutek zavedanja</a:t>
            </a:r>
            <a:r>
              <a:rPr lang="sl-SI" dirty="0" smtClean="0"/>
              <a:t>: trenutek, v katerem smo sedaj in se zavedamo svojih misli, čustev, občutkov</a:t>
            </a:r>
          </a:p>
          <a:p>
            <a:pPr marL="0" indent="0">
              <a:buNone/>
            </a:pPr>
            <a:r>
              <a:rPr lang="sl-SI" u="sng" dirty="0" smtClean="0"/>
              <a:t>Nenadejani</a:t>
            </a:r>
            <a:r>
              <a:rPr lang="sl-SI" dirty="0" smtClean="0"/>
              <a:t>: nepričakovani</a:t>
            </a:r>
          </a:p>
          <a:p>
            <a:pPr marL="0" indent="0">
              <a:buNone/>
            </a:pPr>
            <a:r>
              <a:rPr lang="sl-SI" u="sng" dirty="0" smtClean="0"/>
              <a:t>Prišleki</a:t>
            </a:r>
            <a:r>
              <a:rPr lang="sl-SI" dirty="0" smtClean="0"/>
              <a:t>: obiskovalci, tisti, ki so prišli</a:t>
            </a:r>
            <a:endParaRPr lang="sl-SI" dirty="0"/>
          </a:p>
          <a:p>
            <a:pPr marL="0" indent="0">
              <a:buNone/>
            </a:pPr>
            <a:r>
              <a:rPr lang="sl-SI" u="sng" dirty="0" smtClean="0"/>
              <a:t>Slehernega</a:t>
            </a:r>
            <a:r>
              <a:rPr lang="sl-SI" dirty="0" smtClean="0"/>
              <a:t>: vsakega</a:t>
            </a:r>
          </a:p>
          <a:p>
            <a:pPr marL="0" indent="0">
              <a:buNone/>
            </a:pPr>
            <a:r>
              <a:rPr lang="sl-SI" u="sng" dirty="0" smtClean="0"/>
              <a:t>Onostranstvo</a:t>
            </a:r>
            <a:r>
              <a:rPr lang="sl-SI" dirty="0" smtClean="0"/>
              <a:t>: nekaj, kar je po naši smrti, na drugi strani (lahko kot del vesolja)</a:t>
            </a:r>
          </a:p>
          <a:p>
            <a:pPr marL="0" indent="0">
              <a:buNone/>
            </a:pPr>
            <a:endParaRPr lang="sl-SI" dirty="0"/>
          </a:p>
        </p:txBody>
      </p:sp>
      <p:pic>
        <p:nvPicPr>
          <p:cNvPr id="4" name="Posnet zv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876256" y="2852936"/>
            <a:ext cx="609600" cy="609600"/>
          </a:xfrm>
          <a:prstGeom prst="rect">
            <a:avLst/>
          </a:prstGeom>
        </p:spPr>
      </p:pic>
    </p:spTree>
    <p:extLst>
      <p:ext uri="{BB962C8B-B14F-4D97-AF65-F5344CB8AC3E}">
        <p14:creationId xmlns:p14="http://schemas.microsoft.com/office/powerpoint/2010/main" val="32978828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50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solidFill>
                  <a:srgbClr val="FF0000"/>
                </a:solidFill>
              </a:rPr>
              <a:t>Odgovori na vprašanja</a:t>
            </a:r>
            <a:endParaRPr lang="sl-SI" b="1" dirty="0">
              <a:solidFill>
                <a:srgbClr val="FF0000"/>
              </a:solidFill>
            </a:endParaRPr>
          </a:p>
        </p:txBody>
      </p:sp>
      <p:sp>
        <p:nvSpPr>
          <p:cNvPr id="3" name="Označba mesta vsebine 2"/>
          <p:cNvSpPr>
            <a:spLocks noGrp="1"/>
          </p:cNvSpPr>
          <p:nvPr>
            <p:ph idx="1"/>
          </p:nvPr>
        </p:nvSpPr>
        <p:spPr/>
        <p:txBody>
          <a:bodyPr>
            <a:normAutofit fontScale="85000" lnSpcReduction="20000"/>
          </a:bodyPr>
          <a:lstStyle/>
          <a:p>
            <a:pPr marL="514350" lvl="0" indent="-514350">
              <a:buFont typeface="+mj-lt"/>
              <a:buAutoNum type="arabicPeriod"/>
            </a:pPr>
            <a:r>
              <a:rPr lang="sl-SI" dirty="0" smtClean="0"/>
              <a:t>Koliko kitic ima pesem?</a:t>
            </a:r>
          </a:p>
          <a:p>
            <a:pPr marL="514350" lvl="0" indent="-514350">
              <a:buFont typeface="+mj-lt"/>
              <a:buAutoNum type="arabicPeriod"/>
            </a:pPr>
            <a:r>
              <a:rPr lang="sl-SI" dirty="0" smtClean="0"/>
              <a:t>Koliko verzov ima 3. kitica?</a:t>
            </a:r>
          </a:p>
          <a:p>
            <a:pPr marL="514350" lvl="0" indent="-514350">
              <a:buFont typeface="+mj-lt"/>
              <a:buAutoNum type="arabicPeriod"/>
            </a:pPr>
            <a:r>
              <a:rPr lang="sl-SI" dirty="0" smtClean="0"/>
              <a:t>S </a:t>
            </a:r>
            <a:r>
              <a:rPr lang="sl-SI" dirty="0"/>
              <a:t>čim primerja pesnik človeka</a:t>
            </a:r>
            <a:r>
              <a:rPr lang="sl-SI" dirty="0" smtClean="0"/>
              <a:t>?</a:t>
            </a:r>
          </a:p>
          <a:p>
            <a:pPr marL="514350" lvl="0" indent="-514350">
              <a:buFont typeface="+mj-lt"/>
              <a:buAutoNum type="arabicPeriod"/>
            </a:pPr>
            <a:r>
              <a:rPr lang="sl-SI" dirty="0" smtClean="0"/>
              <a:t>Kdo so gostje, ki obiščejo to gostišče – človeka?</a:t>
            </a:r>
          </a:p>
          <a:p>
            <a:pPr marL="514350" lvl="0" indent="-514350">
              <a:buFont typeface="+mj-lt"/>
              <a:buAutoNum type="arabicPeriod"/>
            </a:pPr>
            <a:r>
              <a:rPr lang="sl-SI" dirty="0" smtClean="0"/>
              <a:t>Kaj pomeni, če izrečemo nekomu dobrodošlico?</a:t>
            </a:r>
            <a:endParaRPr lang="sl-SI" dirty="0"/>
          </a:p>
          <a:p>
            <a:pPr marL="514350" lvl="0" indent="-514350">
              <a:buFont typeface="+mj-lt"/>
              <a:buAutoNum type="arabicPeriod"/>
            </a:pPr>
            <a:r>
              <a:rPr lang="sl-SI" dirty="0" smtClean="0"/>
              <a:t>Kaj </a:t>
            </a:r>
            <a:r>
              <a:rPr lang="sl-SI" dirty="0"/>
              <a:t>pesnik misli z »uničenim pohištvom«?</a:t>
            </a:r>
          </a:p>
          <a:p>
            <a:pPr marL="514350" lvl="0" indent="-514350">
              <a:buFont typeface="+mj-lt"/>
              <a:buAutoNum type="arabicPeriod"/>
            </a:pPr>
            <a:r>
              <a:rPr lang="sl-SI" dirty="0"/>
              <a:t>Kako nam svetuje pesnik, da sprejmemo vse goste, tudi tiste, ki si jih ne želimo?</a:t>
            </a:r>
          </a:p>
          <a:p>
            <a:pPr marL="514350" lvl="0" indent="-514350">
              <a:buFont typeface="+mj-lt"/>
              <a:buAutoNum type="arabicPeriod"/>
            </a:pPr>
            <a:r>
              <a:rPr lang="sl-SI" dirty="0"/>
              <a:t>Ali tudi nas kdaj obiščejo čustva, ki si jih ne želimo? Se vam zdi prav, da se tega zavedamo in jih sprejmemo?</a:t>
            </a:r>
          </a:p>
          <a:p>
            <a:pPr marL="514350" lvl="0" indent="-514350">
              <a:buFont typeface="+mj-lt"/>
              <a:buAutoNum type="arabicPeriod"/>
            </a:pPr>
            <a:r>
              <a:rPr lang="sl-SI" dirty="0"/>
              <a:t>Kaj je glavna misel, ki nam jo želi pesnik sporočiti?</a:t>
            </a:r>
          </a:p>
          <a:p>
            <a:endParaRPr lang="sl-SI" dirty="0"/>
          </a:p>
        </p:txBody>
      </p:sp>
    </p:spTree>
    <p:extLst>
      <p:ext uri="{BB962C8B-B14F-4D97-AF65-F5344CB8AC3E}">
        <p14:creationId xmlns:p14="http://schemas.microsoft.com/office/powerpoint/2010/main" val="30390429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b="1" dirty="0" smtClean="0">
                <a:solidFill>
                  <a:srgbClr val="FF0000"/>
                </a:solidFill>
              </a:rPr>
              <a:t>Odgovori – rešitve</a:t>
            </a:r>
            <a:r>
              <a:rPr lang="sl-SI" dirty="0" smtClean="0"/>
              <a:t>.(</a:t>
            </a:r>
            <a:r>
              <a:rPr lang="sl-SI" b="1" dirty="0" smtClean="0">
                <a:solidFill>
                  <a:srgbClr val="00B050"/>
                </a:solidFill>
              </a:rPr>
              <a:t>Preglej, popravi, dopolni.)</a:t>
            </a:r>
            <a:endParaRPr lang="sl-SI" b="1" dirty="0">
              <a:solidFill>
                <a:srgbClr val="00B050"/>
              </a:solidFill>
            </a:endParaRPr>
          </a:p>
        </p:txBody>
      </p:sp>
      <p:sp>
        <p:nvSpPr>
          <p:cNvPr id="3" name="Označba mesta vsebine 2"/>
          <p:cNvSpPr>
            <a:spLocks noGrp="1"/>
          </p:cNvSpPr>
          <p:nvPr>
            <p:ph idx="1"/>
          </p:nvPr>
        </p:nvSpPr>
        <p:spPr/>
        <p:txBody>
          <a:bodyPr>
            <a:normAutofit fontScale="62500" lnSpcReduction="20000"/>
          </a:bodyPr>
          <a:lstStyle/>
          <a:p>
            <a:pPr marL="514350" indent="-514350">
              <a:buAutoNum type="arabicPeriod"/>
            </a:pPr>
            <a:r>
              <a:rPr lang="sl-SI" dirty="0" smtClean="0"/>
              <a:t>Pesem ima šest kitic.</a:t>
            </a:r>
          </a:p>
          <a:p>
            <a:pPr marL="514350" indent="-514350">
              <a:buAutoNum type="arabicPeriod"/>
            </a:pPr>
            <a:r>
              <a:rPr lang="sl-SI" dirty="0" smtClean="0"/>
              <a:t>Tretja kitica ima  štiri verze.</a:t>
            </a:r>
          </a:p>
          <a:p>
            <a:pPr marL="514350" indent="-514350">
              <a:buAutoNum type="arabicPeriod"/>
            </a:pPr>
            <a:r>
              <a:rPr lang="sl-SI" dirty="0" smtClean="0"/>
              <a:t>Pesnik primerja človeka z gostiščem.</a:t>
            </a:r>
          </a:p>
          <a:p>
            <a:pPr marL="514350" indent="-514350">
              <a:buAutoNum type="arabicPeriod"/>
            </a:pPr>
            <a:r>
              <a:rPr lang="sl-SI" dirty="0" smtClean="0"/>
              <a:t>Gostje, ki obiščejo to gostišče – človeka, so čustva ali nenadejani prišleki.</a:t>
            </a:r>
          </a:p>
          <a:p>
            <a:pPr marL="514350" indent="-514350">
              <a:buAutoNum type="arabicPeriod"/>
            </a:pPr>
            <a:r>
              <a:rPr lang="sl-SI" dirty="0" smtClean="0"/>
              <a:t>Če izrečemo nekomu dobrodošlico pomeni, da smo ga veseli in da ga sprejmemo.</a:t>
            </a:r>
          </a:p>
          <a:p>
            <a:pPr marL="514350" indent="-514350">
              <a:buAutoNum type="arabicPeriod"/>
            </a:pPr>
            <a:r>
              <a:rPr lang="sl-SI" dirty="0" smtClean="0"/>
              <a:t>Z uničenim pohištvom pesnik misli na to, da smo ranjeni in prizadeti, ko občutimo bes in obup ter jočemo.</a:t>
            </a:r>
          </a:p>
          <a:p>
            <a:pPr marL="514350" indent="-514350">
              <a:buAutoNum type="arabicPeriod"/>
            </a:pPr>
            <a:r>
              <a:rPr lang="sl-SI" dirty="0" smtClean="0"/>
              <a:t>Pesnik nam svetuje, naj vse goste (vsa čustva, ki jih občutimo) sprejmemo s hvaležnostjo.</a:t>
            </a:r>
          </a:p>
          <a:p>
            <a:pPr marL="514350" indent="-514350">
              <a:buAutoNum type="arabicPeriod"/>
            </a:pPr>
            <a:r>
              <a:rPr lang="sl-SI" dirty="0" smtClean="0"/>
              <a:t>Vse nas kdaj obiščejo čustva, ki si jih ne želimo, kot so jeza, strah, sram, bes, obup, žalost. Prav je, da se jih zavedamo in  jih sprejmemo, ker si bomo le tako znali v stiski pomagati. Tako imamo več možnosti, da bomo vedeli, kako razmišljati in kaj storiti.</a:t>
            </a:r>
          </a:p>
          <a:p>
            <a:pPr marL="514350" indent="-514350">
              <a:buAutoNum type="arabicPeriod"/>
            </a:pPr>
            <a:r>
              <a:rPr lang="sl-SI" dirty="0" smtClean="0"/>
              <a:t>Glavno sporočilo pesmi je, da sprejmimo vsa čustva, ki jih občutimo, ker lahko tudi tisto, kar se nam zdi slabo in težko, prinese kaj dobrega.</a:t>
            </a:r>
          </a:p>
          <a:p>
            <a:pPr marL="514350" indent="-514350">
              <a:buAutoNum type="arabicPeriod"/>
            </a:pPr>
            <a:endParaRPr lang="sl-SI" dirty="0" smtClean="0"/>
          </a:p>
          <a:p>
            <a:pPr marL="514350" indent="-514350">
              <a:buAutoNum type="arabicPeriod"/>
            </a:pPr>
            <a:endParaRPr lang="sl-SI" dirty="0" smtClean="0"/>
          </a:p>
          <a:p>
            <a:pPr marL="514350" indent="-514350">
              <a:buAutoNum type="arabicPeriod"/>
            </a:pPr>
            <a:endParaRPr lang="sl-SI" dirty="0"/>
          </a:p>
        </p:txBody>
      </p:sp>
    </p:spTree>
    <p:extLst>
      <p:ext uri="{BB962C8B-B14F-4D97-AF65-F5344CB8AC3E}">
        <p14:creationId xmlns:p14="http://schemas.microsoft.com/office/powerpoint/2010/main" val="37314501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l"/>
            <a:r>
              <a:rPr lang="sl-SI" b="1" dirty="0" smtClean="0">
                <a:solidFill>
                  <a:srgbClr val="FF0000"/>
                </a:solidFill>
              </a:rPr>
              <a:t>POIŠČI ME…. </a:t>
            </a:r>
            <a:endParaRPr lang="sl-SI" b="1" dirty="0">
              <a:solidFill>
                <a:srgbClr val="FF0000"/>
              </a:solidFill>
            </a:endParaRPr>
          </a:p>
        </p:txBody>
      </p:sp>
      <p:sp>
        <p:nvSpPr>
          <p:cNvPr id="3" name="Ograda vsebine 2"/>
          <p:cNvSpPr>
            <a:spLocks noGrp="1"/>
          </p:cNvSpPr>
          <p:nvPr>
            <p:ph idx="1"/>
          </p:nvPr>
        </p:nvSpPr>
        <p:spPr/>
        <p:txBody>
          <a:bodyPr/>
          <a:lstStyle/>
          <a:p>
            <a:pPr marL="0" indent="0">
              <a:buNone/>
            </a:pPr>
            <a:r>
              <a:rPr lang="sl-SI" b="1" dirty="0" smtClean="0"/>
              <a:t> </a:t>
            </a:r>
            <a:r>
              <a:rPr lang="sl-SI" sz="3600" b="1" dirty="0" smtClean="0"/>
              <a:t>1. </a:t>
            </a:r>
            <a:r>
              <a:rPr lang="sl-SI" b="1" dirty="0" smtClean="0">
                <a:latin typeface="Arial" pitchFamily="34" charset="0"/>
                <a:cs typeface="Arial" pitchFamily="34" charset="0"/>
              </a:rPr>
              <a:t>KAJ Z ŽALOSTJO KREPI DUHA?</a:t>
            </a:r>
          </a:p>
          <a:p>
            <a:pPr marL="0" indent="0">
              <a:buNone/>
            </a:pPr>
            <a:r>
              <a:rPr lang="sl-SI" b="1" dirty="0" smtClean="0">
                <a:latin typeface="Arial" pitchFamily="34" charset="0"/>
                <a:cs typeface="Arial" pitchFamily="34" charset="0"/>
              </a:rPr>
              <a:t>2. KO </a:t>
            </a:r>
            <a:r>
              <a:rPr lang="sl-SI" b="1" dirty="0">
                <a:latin typeface="Arial" pitchFamily="34" charset="0"/>
                <a:cs typeface="Arial" pitchFamily="34" charset="0"/>
              </a:rPr>
              <a:t>OBČUTIŠ RAST RAHLEGA VZNEMIRJENJA IN POTNE DLANI, TE JE _  </a:t>
            </a:r>
            <a:r>
              <a:rPr lang="sl-SI" sz="3600" b="1" dirty="0">
                <a:latin typeface="Arial" pitchFamily="34" charset="0"/>
                <a:cs typeface="Arial" pitchFamily="34" charset="0"/>
              </a:rPr>
              <a:t>_  </a:t>
            </a:r>
            <a:r>
              <a:rPr lang="sl-SI" sz="3600" b="1">
                <a:latin typeface="Arial" pitchFamily="34" charset="0"/>
                <a:cs typeface="Arial" pitchFamily="34" charset="0"/>
              </a:rPr>
              <a:t>_  </a:t>
            </a:r>
            <a:r>
              <a:rPr lang="sl-SI" sz="3600" b="1" smtClean="0">
                <a:latin typeface="Arial" pitchFamily="34" charset="0"/>
                <a:cs typeface="Arial" pitchFamily="34" charset="0"/>
              </a:rPr>
              <a:t>_ _.</a:t>
            </a:r>
            <a:endParaRPr lang="sl-SI" sz="3600" b="1" dirty="0">
              <a:latin typeface="Arial" pitchFamily="34" charset="0"/>
              <a:cs typeface="Arial" pitchFamily="34" charset="0"/>
            </a:endParaRPr>
          </a:p>
          <a:p>
            <a:pPr marL="742950" indent="-742950">
              <a:buAutoNum type="arabicPeriod"/>
            </a:pPr>
            <a:endParaRPr lang="sl-SI" sz="4000" b="1" dirty="0" smtClean="0">
              <a:latin typeface="Arial" pitchFamily="34" charset="0"/>
              <a:cs typeface="Arial" pitchFamily="34" charset="0"/>
            </a:endParaRPr>
          </a:p>
          <a:p>
            <a:pPr marL="0" indent="0">
              <a:buNone/>
            </a:pPr>
            <a:endParaRPr lang="sl-SI" sz="4000" b="1" dirty="0" smtClean="0">
              <a:latin typeface="Arial" pitchFamily="34" charset="0"/>
              <a:cs typeface="Arial" pitchFamily="34" charset="0"/>
            </a:endParaRPr>
          </a:p>
          <a:p>
            <a:pPr marL="0" indent="0">
              <a:buNone/>
            </a:pPr>
            <a:endParaRPr lang="sl-SI" sz="4000" b="1" dirty="0">
              <a:latin typeface="Arial" pitchFamily="34" charset="0"/>
              <a:cs typeface="Arial" pitchFamily="34" charset="0"/>
            </a:endParaRPr>
          </a:p>
        </p:txBody>
      </p:sp>
      <p:pic>
        <p:nvPicPr>
          <p:cNvPr id="4" name="Posnet zv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788024" y="541338"/>
            <a:ext cx="609600" cy="609600"/>
          </a:xfrm>
          <a:prstGeom prst="rect">
            <a:avLst/>
          </a:prstGeom>
        </p:spPr>
      </p:pic>
      <p:pic>
        <p:nvPicPr>
          <p:cNvPr id="5" name="Slika 4"/>
          <p:cNvPicPr>
            <a:picLocks noChangeAspect="1"/>
          </p:cNvPicPr>
          <p:nvPr/>
        </p:nvPicPr>
        <p:blipFill>
          <a:blip r:embed="rId5"/>
          <a:stretch>
            <a:fillRect/>
          </a:stretch>
        </p:blipFill>
        <p:spPr>
          <a:xfrm>
            <a:off x="4572000" y="3387250"/>
            <a:ext cx="3168352" cy="2879725"/>
          </a:xfrm>
          <a:prstGeom prst="rect">
            <a:avLst/>
          </a:prstGeom>
        </p:spPr>
      </p:pic>
    </p:spTree>
    <p:extLst>
      <p:ext uri="{BB962C8B-B14F-4D97-AF65-F5344CB8AC3E}">
        <p14:creationId xmlns:p14="http://schemas.microsoft.com/office/powerpoint/2010/main" val="5926897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3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solidFill>
                  <a:srgbClr val="FF0000"/>
                </a:solidFill>
              </a:rPr>
              <a:t>Rešitvi</a:t>
            </a:r>
            <a:endParaRPr lang="sl-SI" b="1" dirty="0">
              <a:solidFill>
                <a:srgbClr val="FF0000"/>
              </a:solidFill>
            </a:endParaRPr>
          </a:p>
        </p:txBody>
      </p:sp>
      <p:sp>
        <p:nvSpPr>
          <p:cNvPr id="3" name="Označba mesta vsebine 2"/>
          <p:cNvSpPr>
            <a:spLocks noGrp="1"/>
          </p:cNvSpPr>
          <p:nvPr>
            <p:ph idx="1"/>
          </p:nvPr>
        </p:nvSpPr>
        <p:spPr/>
        <p:txBody>
          <a:bodyPr>
            <a:normAutofit/>
          </a:bodyPr>
          <a:lstStyle/>
          <a:p>
            <a:pPr marL="0" indent="0" algn="ctr">
              <a:buNone/>
            </a:pPr>
            <a:r>
              <a:rPr lang="sl-SI" sz="4400" b="1" dirty="0" smtClean="0"/>
              <a:t>1. JOK</a:t>
            </a:r>
          </a:p>
          <a:p>
            <a:pPr marL="0" indent="0" algn="ctr">
              <a:buNone/>
            </a:pPr>
            <a:r>
              <a:rPr lang="sl-SI" sz="4400" b="1" dirty="0" smtClean="0"/>
              <a:t>2. STRAH</a:t>
            </a:r>
          </a:p>
          <a:p>
            <a:pPr marL="0" indent="0" algn="ctr">
              <a:buNone/>
            </a:pPr>
            <a:endParaRPr lang="sl-SI" sz="4400" b="1" dirty="0"/>
          </a:p>
        </p:txBody>
      </p:sp>
    </p:spTree>
    <p:extLst>
      <p:ext uri="{BB962C8B-B14F-4D97-AF65-F5344CB8AC3E}">
        <p14:creationId xmlns:p14="http://schemas.microsoft.com/office/powerpoint/2010/main" val="9458218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solidFill>
                  <a:srgbClr val="FF0000"/>
                </a:solidFill>
              </a:rPr>
              <a:t>Ustvarjalne naloge</a:t>
            </a:r>
            <a:endParaRPr lang="sl-SI" b="1" dirty="0">
              <a:solidFill>
                <a:srgbClr val="FF0000"/>
              </a:solidFill>
            </a:endParaRPr>
          </a:p>
        </p:txBody>
      </p:sp>
      <p:pic>
        <p:nvPicPr>
          <p:cNvPr id="4" name="Označba mesta vsebine 3"/>
          <p:cNvPicPr>
            <a:picLocks noGrp="1" noChangeAspect="1"/>
          </p:cNvPicPr>
          <p:nvPr>
            <p:ph idx="1"/>
          </p:nvPr>
        </p:nvPicPr>
        <p:blipFill>
          <a:blip r:embed="rId4"/>
          <a:stretch>
            <a:fillRect/>
          </a:stretch>
        </p:blipFill>
        <p:spPr>
          <a:xfrm>
            <a:off x="683568" y="1417638"/>
            <a:ext cx="4381500" cy="4476750"/>
          </a:xfrm>
          <a:prstGeom prst="rect">
            <a:avLst/>
          </a:prstGeom>
        </p:spPr>
      </p:pic>
      <p:pic>
        <p:nvPicPr>
          <p:cNvPr id="5" name="Posnet zv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574077" y="2924944"/>
            <a:ext cx="609600" cy="609600"/>
          </a:xfrm>
          <a:prstGeom prst="rect">
            <a:avLst/>
          </a:prstGeom>
        </p:spPr>
      </p:pic>
    </p:spTree>
    <p:extLst>
      <p:ext uri="{BB962C8B-B14F-4D97-AF65-F5344CB8AC3E}">
        <p14:creationId xmlns:p14="http://schemas.microsoft.com/office/powerpoint/2010/main" val="18380794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542"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solidFill>
            <a:srgbClr val="00B050"/>
          </a:solidFill>
        </p:spPr>
        <p:txBody>
          <a:bodyPr>
            <a:normAutofit fontScale="90000"/>
          </a:bodyPr>
          <a:lstStyle/>
          <a:p>
            <a:r>
              <a:rPr lang="sl-SI" dirty="0" smtClean="0"/>
              <a:t/>
            </a:r>
            <a:br>
              <a:rPr lang="sl-SI" dirty="0" smtClean="0"/>
            </a:br>
            <a:r>
              <a:rPr lang="sl-SI" dirty="0"/>
              <a:t/>
            </a:r>
            <a:br>
              <a:rPr lang="sl-SI" dirty="0"/>
            </a:br>
            <a:r>
              <a:rPr lang="sl-SI" dirty="0" smtClean="0"/>
              <a:t/>
            </a:r>
            <a:br>
              <a:rPr lang="sl-SI" dirty="0" smtClean="0"/>
            </a:br>
            <a:r>
              <a:rPr lang="sl-SI" dirty="0"/>
              <a:t/>
            </a:r>
            <a:br>
              <a:rPr lang="sl-SI" dirty="0"/>
            </a:br>
            <a:r>
              <a:rPr lang="sl-SI" dirty="0" smtClean="0"/>
              <a:t/>
            </a:r>
            <a:br>
              <a:rPr lang="sl-SI" dirty="0" smtClean="0"/>
            </a:br>
            <a:r>
              <a:rPr lang="sl-SI" b="1" dirty="0" smtClean="0">
                <a:latin typeface="Arial" pitchFamily="34" charset="0"/>
                <a:cs typeface="Arial" pitchFamily="34" charset="0"/>
              </a:rPr>
              <a:t>KAKO BOŠ REŠEVAL(A) NALOGE?</a:t>
            </a:r>
            <a:r>
              <a:rPr lang="sl-SI" b="1" dirty="0">
                <a:latin typeface="Arial" pitchFamily="34" charset="0"/>
                <a:cs typeface="Arial" pitchFamily="34" charset="0"/>
              </a:rPr>
              <a:t/>
            </a:r>
            <a:br>
              <a:rPr lang="sl-SI" b="1" dirty="0">
                <a:latin typeface="Arial" pitchFamily="34" charset="0"/>
                <a:cs typeface="Arial" pitchFamily="34" charset="0"/>
              </a:rPr>
            </a:br>
            <a:r>
              <a:rPr lang="sl-SI" b="1" dirty="0" smtClean="0">
                <a:latin typeface="Arial" pitchFamily="34" charset="0"/>
                <a:cs typeface="Arial" pitchFamily="34" charset="0"/>
              </a:rPr>
              <a:t/>
            </a:r>
            <a:br>
              <a:rPr lang="sl-SI" b="1" dirty="0" smtClean="0">
                <a:latin typeface="Arial" pitchFamily="34" charset="0"/>
                <a:cs typeface="Arial" pitchFamily="34" charset="0"/>
              </a:rPr>
            </a:br>
            <a:r>
              <a:rPr lang="sl-SI" dirty="0"/>
              <a:t/>
            </a:r>
            <a:br>
              <a:rPr lang="sl-SI" dirty="0"/>
            </a:br>
            <a:r>
              <a:rPr lang="sl-SI" dirty="0" smtClean="0"/>
              <a:t/>
            </a:r>
            <a:br>
              <a:rPr lang="sl-SI" dirty="0" smtClean="0"/>
            </a:br>
            <a:r>
              <a:rPr lang="sl-SI" dirty="0"/>
              <a:t/>
            </a:r>
            <a:br>
              <a:rPr lang="sl-SI" dirty="0"/>
            </a:br>
            <a:endParaRPr lang="sl-SI" dirty="0"/>
          </a:p>
        </p:txBody>
      </p:sp>
      <p:sp>
        <p:nvSpPr>
          <p:cNvPr id="3" name="Ograda vsebine 2"/>
          <p:cNvSpPr>
            <a:spLocks noGrp="1"/>
          </p:cNvSpPr>
          <p:nvPr>
            <p:ph idx="1"/>
          </p:nvPr>
        </p:nvSpPr>
        <p:spPr/>
        <p:txBody>
          <a:bodyPr>
            <a:normAutofit fontScale="92500" lnSpcReduction="10000"/>
          </a:bodyPr>
          <a:lstStyle/>
          <a:p>
            <a:pPr marL="514350" indent="-514350">
              <a:buFont typeface="+mj-lt"/>
              <a:buAutoNum type="arabicPeriod"/>
            </a:pPr>
            <a:r>
              <a:rPr lang="sl-SI" dirty="0" smtClean="0">
                <a:solidFill>
                  <a:srgbClr val="FF0000"/>
                </a:solidFill>
                <a:latin typeface="Arial" pitchFamily="34" charset="0"/>
                <a:cs typeface="Arial" pitchFamily="34" charset="0"/>
              </a:rPr>
              <a:t>Naloge se nahajajo pod velikimi tiskanimi črkami: A, B, C, D, E. Vsaka črka skriva drugačno nalogo</a:t>
            </a:r>
          </a:p>
          <a:p>
            <a:pPr marL="514350" indent="-514350">
              <a:buFont typeface="+mj-lt"/>
              <a:buAutoNum type="arabicPeriod"/>
            </a:pPr>
            <a:r>
              <a:rPr lang="sl-SI" dirty="0" smtClean="0">
                <a:solidFill>
                  <a:schemeClr val="tx2">
                    <a:lumMod val="75000"/>
                  </a:schemeClr>
                </a:solidFill>
                <a:latin typeface="Arial" pitchFamily="34" charset="0"/>
                <a:cs typeface="Arial" pitchFamily="34" charset="0"/>
              </a:rPr>
              <a:t>V zvezek prepiši najprej črko in naslov naloge, ki jo boš reševal. </a:t>
            </a:r>
          </a:p>
          <a:p>
            <a:pPr marL="0" indent="0">
              <a:buNone/>
            </a:pPr>
            <a:r>
              <a:rPr lang="sl-SI" dirty="0" smtClean="0">
                <a:solidFill>
                  <a:schemeClr val="tx2">
                    <a:lumMod val="75000"/>
                  </a:schemeClr>
                </a:solidFill>
                <a:latin typeface="Arial" pitchFamily="34" charset="0"/>
                <a:cs typeface="Arial" pitchFamily="34" charset="0"/>
              </a:rPr>
              <a:t>     Npr: </a:t>
            </a:r>
            <a:r>
              <a:rPr lang="sl-SI" b="1" dirty="0" smtClean="0">
                <a:solidFill>
                  <a:schemeClr val="tx2">
                    <a:lumMod val="75000"/>
                  </a:schemeClr>
                </a:solidFill>
                <a:latin typeface="Arial" pitchFamily="34" charset="0"/>
                <a:cs typeface="Arial" pitchFamily="34" charset="0"/>
              </a:rPr>
              <a:t>A: Slikovni prikaz pesmi</a:t>
            </a:r>
          </a:p>
          <a:p>
            <a:pPr marL="514350" indent="-514350">
              <a:buAutoNum type="arabicPeriod" startAt="3"/>
            </a:pPr>
            <a:r>
              <a:rPr lang="sl-SI" dirty="0" smtClean="0">
                <a:solidFill>
                  <a:srgbClr val="00B050"/>
                </a:solidFill>
                <a:latin typeface="Arial" pitchFamily="34" charset="0"/>
                <a:cs typeface="Arial" pitchFamily="34" charset="0"/>
              </a:rPr>
              <a:t>Navodilo oziroma vprašanje </a:t>
            </a:r>
            <a:r>
              <a:rPr lang="sl-SI" b="1" dirty="0" smtClean="0">
                <a:solidFill>
                  <a:srgbClr val="00B050"/>
                </a:solidFill>
                <a:latin typeface="Arial" pitchFamily="34" charset="0"/>
                <a:cs typeface="Arial" pitchFamily="34" charset="0"/>
              </a:rPr>
              <a:t>natančno</a:t>
            </a:r>
          </a:p>
          <a:p>
            <a:pPr marL="0" indent="0">
              <a:buNone/>
            </a:pPr>
            <a:r>
              <a:rPr lang="sl-SI" b="1" dirty="0">
                <a:solidFill>
                  <a:srgbClr val="00B050"/>
                </a:solidFill>
                <a:latin typeface="Arial" pitchFamily="34" charset="0"/>
                <a:cs typeface="Arial" pitchFamily="34" charset="0"/>
              </a:rPr>
              <a:t> </a:t>
            </a:r>
            <a:r>
              <a:rPr lang="sl-SI" b="1" dirty="0" smtClean="0">
                <a:solidFill>
                  <a:srgbClr val="00B050"/>
                </a:solidFill>
                <a:latin typeface="Arial" pitchFamily="34" charset="0"/>
                <a:cs typeface="Arial" pitchFamily="34" charset="0"/>
              </a:rPr>
              <a:t>    preberi in prepiši v zvezek.   </a:t>
            </a:r>
          </a:p>
          <a:p>
            <a:pPr marL="514350" indent="-514350">
              <a:buAutoNum type="arabicPeriod" startAt="4"/>
            </a:pPr>
            <a:r>
              <a:rPr lang="sl-SI" dirty="0" smtClean="0">
                <a:latin typeface="Arial" pitchFamily="34" charset="0"/>
                <a:cs typeface="Arial" pitchFamily="34" charset="0"/>
              </a:rPr>
              <a:t>Odgovor zapiši v zvezek.</a:t>
            </a:r>
            <a:endParaRPr lang="sl-SI" b="1" dirty="0">
              <a:latin typeface="Arial" pitchFamily="34" charset="0"/>
              <a:cs typeface="Arial" pitchFamily="34" charset="0"/>
            </a:endParaRPr>
          </a:p>
        </p:txBody>
      </p:sp>
    </p:spTree>
    <p:extLst>
      <p:ext uri="{BB962C8B-B14F-4D97-AF65-F5344CB8AC3E}">
        <p14:creationId xmlns:p14="http://schemas.microsoft.com/office/powerpoint/2010/main" val="3448963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solidFill>
                  <a:srgbClr val="FF0000"/>
                </a:solidFill>
              </a:rPr>
              <a:t>Ustvarjalne naloge</a:t>
            </a:r>
            <a:endParaRPr lang="sl-SI" b="1" dirty="0">
              <a:solidFill>
                <a:srgbClr val="FF0000"/>
              </a:solidFill>
            </a:endParaRPr>
          </a:p>
        </p:txBody>
      </p:sp>
      <p:sp>
        <p:nvSpPr>
          <p:cNvPr id="3" name="Označba mesta vsebine 2"/>
          <p:cNvSpPr>
            <a:spLocks noGrp="1"/>
          </p:cNvSpPr>
          <p:nvPr>
            <p:ph idx="1"/>
          </p:nvPr>
        </p:nvSpPr>
        <p:spPr/>
        <p:txBody>
          <a:bodyPr>
            <a:noAutofit/>
          </a:bodyPr>
          <a:lstStyle/>
          <a:p>
            <a:pPr marL="0" indent="0">
              <a:buNone/>
            </a:pPr>
            <a:r>
              <a:rPr lang="sl-SI" sz="1600" b="1" dirty="0">
                <a:solidFill>
                  <a:srgbClr val="FF0000"/>
                </a:solidFill>
              </a:rPr>
              <a:t>A: SLIKOVNI PRIKAZ PESMI</a:t>
            </a:r>
          </a:p>
          <a:p>
            <a:pPr marL="0" indent="0">
              <a:buNone/>
            </a:pPr>
            <a:r>
              <a:rPr lang="sl-SI" sz="1600" b="1" dirty="0"/>
              <a:t>Izberi eno izmed kitic in jo slikovno prikaži</a:t>
            </a:r>
            <a:r>
              <a:rPr lang="sl-SI" sz="1600" b="1" dirty="0" smtClean="0"/>
              <a:t>.</a:t>
            </a:r>
            <a:endParaRPr lang="sl-SI" sz="1600" b="1" dirty="0"/>
          </a:p>
          <a:p>
            <a:pPr marL="0" indent="0">
              <a:buNone/>
            </a:pPr>
            <a:r>
              <a:rPr lang="sl-SI" sz="1600" b="1" dirty="0">
                <a:solidFill>
                  <a:srgbClr val="FF0000"/>
                </a:solidFill>
              </a:rPr>
              <a:t>B: ČUSTVA</a:t>
            </a:r>
          </a:p>
          <a:p>
            <a:pPr marL="0" indent="0">
              <a:buNone/>
            </a:pPr>
            <a:r>
              <a:rPr lang="sl-SI" sz="1600" b="1" dirty="0"/>
              <a:t>V pesmi poišči vse besede, ki označujejo čustva in jih izpiši v zvezek</a:t>
            </a:r>
            <a:r>
              <a:rPr lang="sl-SI" sz="1600" b="1" dirty="0" smtClean="0"/>
              <a:t>.</a:t>
            </a:r>
            <a:endParaRPr lang="sl-SI" sz="1600" b="1" dirty="0"/>
          </a:p>
          <a:p>
            <a:pPr marL="0" indent="0">
              <a:buNone/>
            </a:pPr>
            <a:r>
              <a:rPr lang="sl-SI" sz="1600" b="1" dirty="0">
                <a:solidFill>
                  <a:srgbClr val="FF0000"/>
                </a:solidFill>
              </a:rPr>
              <a:t>C: MOJE MNENJE O PESMI</a:t>
            </a:r>
          </a:p>
          <a:p>
            <a:pPr marL="0" indent="0">
              <a:buNone/>
            </a:pPr>
            <a:r>
              <a:rPr lang="sl-SI" sz="1600" b="1" dirty="0" smtClean="0"/>
              <a:t>Nadaljuj začetek povedi s smiselnim nadaljevanjem glede na obravnavano pesem</a:t>
            </a:r>
            <a:endParaRPr lang="sl-SI" sz="1600" b="1" dirty="0"/>
          </a:p>
          <a:p>
            <a:pPr marL="0" indent="0">
              <a:buNone/>
            </a:pPr>
            <a:r>
              <a:rPr lang="sl-SI" sz="1600" b="1" dirty="0"/>
              <a:t>Mislim, da………………………………………………………………………………..</a:t>
            </a:r>
          </a:p>
          <a:p>
            <a:pPr marL="0" indent="0">
              <a:buNone/>
            </a:pPr>
            <a:r>
              <a:rPr lang="sl-SI" sz="1600" b="1" dirty="0"/>
              <a:t>Čudi me…………………………………………………………………………………</a:t>
            </a:r>
          </a:p>
          <a:p>
            <a:pPr marL="0" indent="0">
              <a:buNone/>
            </a:pPr>
            <a:r>
              <a:rPr lang="sl-SI" sz="1600" b="1" dirty="0"/>
              <a:t>Ne verjamem……………………………………………………………………………</a:t>
            </a:r>
          </a:p>
          <a:p>
            <a:pPr marL="0" indent="0">
              <a:buNone/>
            </a:pPr>
            <a:r>
              <a:rPr lang="sl-SI" sz="1600" b="1" dirty="0"/>
              <a:t>Všeč mi je</a:t>
            </a:r>
            <a:r>
              <a:rPr lang="sl-SI" sz="1600" b="1" dirty="0" smtClean="0"/>
              <a:t>………………………………………………………………………………….</a:t>
            </a:r>
            <a:endParaRPr lang="sl-SI" sz="1600" b="1" dirty="0"/>
          </a:p>
          <a:p>
            <a:pPr marL="0" indent="0">
              <a:buNone/>
            </a:pPr>
            <a:r>
              <a:rPr lang="sl-SI" sz="1600" b="1" dirty="0">
                <a:solidFill>
                  <a:srgbClr val="FF0000"/>
                </a:solidFill>
              </a:rPr>
              <a:t>D: O VREDNOTAH</a:t>
            </a:r>
          </a:p>
          <a:p>
            <a:pPr marL="0" indent="0">
              <a:buNone/>
            </a:pPr>
            <a:r>
              <a:rPr lang="sl-SI" sz="1600" b="1" dirty="0"/>
              <a:t>Ali najdeš v pesmi omenjeno kakšno človeško vrednoto, ki jo tudi mi velikokrat omenimo? </a:t>
            </a:r>
          </a:p>
          <a:p>
            <a:pPr marL="0" indent="0">
              <a:buNone/>
            </a:pPr>
            <a:r>
              <a:rPr lang="sl-SI" sz="1600" b="1" dirty="0"/>
              <a:t>To je…………………………………………………………………………</a:t>
            </a:r>
          </a:p>
          <a:p>
            <a:pPr marL="0" indent="0">
              <a:buNone/>
            </a:pPr>
            <a:r>
              <a:rPr lang="sl-SI" sz="1600" b="1" dirty="0"/>
              <a:t>Na primerih povej in zapiši, kako to vrednoto tudi ti izkazuješ do drugih ljudi ali pa jo začutiš, ko se drugi tako vedejo do tebe.</a:t>
            </a:r>
          </a:p>
          <a:p>
            <a:pPr marL="0" indent="0">
              <a:buNone/>
            </a:pPr>
            <a:r>
              <a:rPr lang="sl-SI" sz="1600" b="1" dirty="0">
                <a:solidFill>
                  <a:srgbClr val="FF0000"/>
                </a:solidFill>
              </a:rPr>
              <a:t>E: O AVTORJU</a:t>
            </a:r>
          </a:p>
          <a:p>
            <a:pPr marL="0" indent="0">
              <a:buNone/>
            </a:pPr>
            <a:r>
              <a:rPr lang="sl-SI" sz="1600" b="1" dirty="0" smtClean="0"/>
              <a:t>Preberi še  </a:t>
            </a:r>
            <a:r>
              <a:rPr lang="sl-SI" sz="1600" b="1" dirty="0"/>
              <a:t>kratko besedilo o avtorju </a:t>
            </a:r>
            <a:r>
              <a:rPr lang="sl-SI" sz="1600" b="1" dirty="0" smtClean="0"/>
              <a:t>pesmi</a:t>
            </a:r>
            <a:r>
              <a:rPr lang="sl-SI" sz="1600" b="1" dirty="0"/>
              <a:t> </a:t>
            </a:r>
            <a:r>
              <a:rPr lang="sl-SI" sz="1600" b="1" dirty="0" smtClean="0"/>
              <a:t>na naslednji drsnici. Zapiši 5 dejstev o njem  ki so te najbolj presenetila.</a:t>
            </a:r>
            <a:endParaRPr lang="sl-SI" sz="1600" b="1" dirty="0"/>
          </a:p>
          <a:p>
            <a:endParaRPr lang="sl-SI" sz="1400" dirty="0"/>
          </a:p>
          <a:p>
            <a:endParaRPr lang="sl-SI" sz="1400" dirty="0"/>
          </a:p>
        </p:txBody>
      </p:sp>
    </p:spTree>
    <p:extLst>
      <p:ext uri="{BB962C8B-B14F-4D97-AF65-F5344CB8AC3E}">
        <p14:creationId xmlns:p14="http://schemas.microsoft.com/office/powerpoint/2010/main" val="36720669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a:stretch>
            <a:fillRect/>
          </a:stretch>
        </p:blipFill>
        <p:spPr>
          <a:xfrm>
            <a:off x="0" y="116632"/>
            <a:ext cx="8964488" cy="7324702"/>
          </a:xfrm>
          <a:prstGeom prst="rect">
            <a:avLst/>
          </a:prstGeom>
        </p:spPr>
      </p:pic>
    </p:spTree>
    <p:extLst>
      <p:ext uri="{BB962C8B-B14F-4D97-AF65-F5344CB8AC3E}">
        <p14:creationId xmlns:p14="http://schemas.microsoft.com/office/powerpoint/2010/main" val="2978652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noAutofit/>
          </a:bodyPr>
          <a:lstStyle/>
          <a:p>
            <a:r>
              <a:rPr lang="sl-SI" sz="6000" b="1" dirty="0">
                <a:latin typeface="Arial" pitchFamily="34" charset="0"/>
                <a:cs typeface="Arial" pitchFamily="34" charset="0"/>
              </a:rPr>
              <a:t>Jeza je lahko tudi pozitivno čustvo.</a:t>
            </a:r>
            <a:br>
              <a:rPr lang="sl-SI" sz="6000" b="1" dirty="0">
                <a:latin typeface="Arial" pitchFamily="34" charset="0"/>
                <a:cs typeface="Arial" pitchFamily="34" charset="0"/>
              </a:rPr>
            </a:br>
            <a:endParaRPr lang="sl-SI" sz="6000" b="1" dirty="0">
              <a:latin typeface="Arial" pitchFamily="34" charset="0"/>
              <a:cs typeface="Arial" pitchFamily="34" charset="0"/>
            </a:endParaRPr>
          </a:p>
        </p:txBody>
      </p:sp>
      <p:sp>
        <p:nvSpPr>
          <p:cNvPr id="3" name="Podnaslov 2"/>
          <p:cNvSpPr>
            <a:spLocks noGrp="1"/>
          </p:cNvSpPr>
          <p:nvPr>
            <p:ph type="subTitle" idx="1"/>
          </p:nvPr>
        </p:nvSpPr>
        <p:spPr/>
        <p:txBody>
          <a:bodyPr/>
          <a:lstStyle/>
          <a:p>
            <a:endParaRPr lang="sl-SI" dirty="0"/>
          </a:p>
        </p:txBody>
      </p:sp>
      <p:pic>
        <p:nvPicPr>
          <p:cNvPr id="5" name="Slika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624" y="3284984"/>
            <a:ext cx="6624736" cy="3573016"/>
          </a:xfrm>
          <a:prstGeom prst="rect">
            <a:avLst/>
          </a:prstGeom>
        </p:spPr>
      </p:pic>
      <p:pic>
        <p:nvPicPr>
          <p:cNvPr id="4" name="Posnet zv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835696" y="3886200"/>
            <a:ext cx="609600" cy="609600"/>
          </a:xfrm>
          <a:prstGeom prst="rect">
            <a:avLst/>
          </a:prstGeom>
        </p:spPr>
      </p:pic>
    </p:spTree>
    <p:extLst>
      <p:ext uri="{BB962C8B-B14F-4D97-AF65-F5344CB8AC3E}">
        <p14:creationId xmlns:p14="http://schemas.microsoft.com/office/powerpoint/2010/main" val="33864378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2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solidFill>
                  <a:srgbClr val="FF0000"/>
                </a:solidFill>
              </a:rPr>
              <a:t>Zaključek: </a:t>
            </a:r>
            <a:r>
              <a:rPr lang="sl-SI" b="1" dirty="0">
                <a:solidFill>
                  <a:srgbClr val="FF0000"/>
                </a:solidFill>
              </a:rPr>
              <a:t>V</a:t>
            </a:r>
            <a:r>
              <a:rPr lang="sl-SI" b="1" dirty="0" smtClean="0">
                <a:solidFill>
                  <a:srgbClr val="FF0000"/>
                </a:solidFill>
              </a:rPr>
              <a:t>aja trenutek zavedanja</a:t>
            </a:r>
            <a:endParaRPr lang="sl-SI" b="1" dirty="0">
              <a:solidFill>
                <a:srgbClr val="FF0000"/>
              </a:solidFill>
            </a:endParaRPr>
          </a:p>
        </p:txBody>
      </p:sp>
      <p:sp>
        <p:nvSpPr>
          <p:cNvPr id="3" name="Označba mesta vsebine 2"/>
          <p:cNvSpPr>
            <a:spLocks noGrp="1"/>
          </p:cNvSpPr>
          <p:nvPr>
            <p:ph idx="1"/>
          </p:nvPr>
        </p:nvSpPr>
        <p:spPr/>
        <p:txBody>
          <a:bodyPr/>
          <a:lstStyle/>
          <a:p>
            <a:pPr marL="0" indent="0">
              <a:buNone/>
            </a:pPr>
            <a:r>
              <a:rPr lang="sl-SI" b="1" dirty="0" smtClean="0"/>
              <a:t>Čuječe uživanje koščka hrane</a:t>
            </a:r>
          </a:p>
          <a:p>
            <a:pPr marL="0" indent="0">
              <a:buNone/>
            </a:pPr>
            <a:endParaRPr lang="sl-SI" b="1" dirty="0"/>
          </a:p>
        </p:txBody>
      </p:sp>
      <p:pic>
        <p:nvPicPr>
          <p:cNvPr id="6" name="Posnet zv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300192" y="2438400"/>
            <a:ext cx="609600" cy="609600"/>
          </a:xfrm>
          <a:prstGeom prst="rect">
            <a:avLst/>
          </a:prstGeom>
        </p:spPr>
      </p:pic>
      <p:pic>
        <p:nvPicPr>
          <p:cNvPr id="7" name="Slika 6"/>
          <p:cNvPicPr>
            <a:picLocks noChangeAspect="1"/>
          </p:cNvPicPr>
          <p:nvPr/>
        </p:nvPicPr>
        <p:blipFill>
          <a:blip r:embed="rId5"/>
          <a:stretch>
            <a:fillRect/>
          </a:stretch>
        </p:blipFill>
        <p:spPr>
          <a:xfrm>
            <a:off x="1403648" y="2743200"/>
            <a:ext cx="4032448" cy="3302162"/>
          </a:xfrm>
          <a:prstGeom prst="rect">
            <a:avLst/>
          </a:prstGeom>
        </p:spPr>
      </p:pic>
    </p:spTree>
    <p:extLst>
      <p:ext uri="{BB962C8B-B14F-4D97-AF65-F5344CB8AC3E}">
        <p14:creationId xmlns:p14="http://schemas.microsoft.com/office/powerpoint/2010/main" val="40996076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8097" fill="hold"/>
                                        <p:tgtEl>
                                          <p:spTgt spid="6"/>
                                        </p:tgtEl>
                                      </p:cBhvr>
                                    </p:cmd>
                                  </p:childTnLst>
                                </p:cTn>
                              </p:par>
                            </p:childTnLst>
                          </p:cTn>
                        </p:par>
                      </p:childTnLst>
                    </p:cTn>
                  </p:par>
                </p:childTnLst>
              </p:cTn>
              <p:nextCondLst>
                <p:cond evt="onClick" delay="0">
                  <p:tgtEl>
                    <p:spTgt spid="6"/>
                  </p:tgtEl>
                </p:cond>
              </p:nextCondLst>
            </p:seq>
            <p:audio>
              <p:cMediaNode vol="10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b="1" dirty="0" smtClean="0">
                <a:solidFill>
                  <a:srgbClr val="FF0000"/>
                </a:solidFill>
              </a:rPr>
              <a:t>Kaj pa danes pri slovenščini? </a:t>
            </a:r>
            <a:br>
              <a:rPr lang="sl-SI" b="1" dirty="0" smtClean="0">
                <a:solidFill>
                  <a:srgbClr val="FF0000"/>
                </a:solidFill>
              </a:rPr>
            </a:br>
            <a:r>
              <a:rPr lang="sl-SI" b="1" dirty="0" smtClean="0">
                <a:solidFill>
                  <a:srgbClr val="FF0000"/>
                </a:solidFill>
              </a:rPr>
              <a:t>(</a:t>
            </a:r>
            <a:r>
              <a:rPr lang="sl-SI" sz="4000" dirty="0" smtClean="0"/>
              <a:t>delo je predvideno za 3 učne ure</a:t>
            </a:r>
            <a:r>
              <a:rPr lang="sl-SI" b="1" dirty="0" smtClean="0">
                <a:solidFill>
                  <a:srgbClr val="FF0000"/>
                </a:solidFill>
              </a:rPr>
              <a:t>)</a:t>
            </a:r>
            <a:endParaRPr lang="sl-SI" b="1" dirty="0">
              <a:solidFill>
                <a:srgbClr val="FF0000"/>
              </a:solidFill>
            </a:endParaRPr>
          </a:p>
        </p:txBody>
      </p:sp>
      <p:sp>
        <p:nvSpPr>
          <p:cNvPr id="3" name="Označba mesta vsebine 2"/>
          <p:cNvSpPr>
            <a:spLocks noGrp="1"/>
          </p:cNvSpPr>
          <p:nvPr>
            <p:ph idx="1"/>
          </p:nvPr>
        </p:nvSpPr>
        <p:spPr/>
        <p:txBody>
          <a:bodyPr/>
          <a:lstStyle/>
          <a:p>
            <a:pPr marL="0" indent="0">
              <a:buNone/>
            </a:pPr>
            <a:r>
              <a:rPr lang="sl-SI" b="1" dirty="0"/>
              <a:t>Veliko se pogovarjamo o tem, kaj ljudje čutimo. V </a:t>
            </a:r>
            <a:r>
              <a:rPr lang="sl-SI" b="1" dirty="0" smtClean="0"/>
              <a:t>nadaljevanju boste </a:t>
            </a:r>
            <a:r>
              <a:rPr lang="sl-SI" b="1" dirty="0"/>
              <a:t>natančno preučili pesem, ki govori o čustvih. </a:t>
            </a:r>
            <a:endParaRPr lang="sl-SI" b="1" dirty="0" smtClean="0"/>
          </a:p>
          <a:p>
            <a:pPr marL="0" indent="0">
              <a:buNone/>
            </a:pPr>
            <a:r>
              <a:rPr lang="sl-SI" b="1" dirty="0" smtClean="0"/>
              <a:t>Naslov pesmi </a:t>
            </a:r>
            <a:r>
              <a:rPr lang="sl-SI" b="1" dirty="0"/>
              <a:t>in pisec naj ostaneta še </a:t>
            </a:r>
            <a:r>
              <a:rPr lang="sl-SI" b="1" dirty="0" smtClean="0"/>
              <a:t>skrivnost.</a:t>
            </a:r>
          </a:p>
          <a:p>
            <a:pPr marL="0" indent="0">
              <a:buNone/>
            </a:pPr>
            <a:endParaRPr lang="sl-SI" b="1" dirty="0"/>
          </a:p>
          <a:p>
            <a:pPr marL="0" indent="0">
              <a:buNone/>
            </a:pPr>
            <a:endParaRPr lang="sl-SI" b="1" dirty="0"/>
          </a:p>
        </p:txBody>
      </p:sp>
      <p:pic>
        <p:nvPicPr>
          <p:cNvPr id="4" name="Posnet zv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4077072"/>
            <a:ext cx="609600" cy="609600"/>
          </a:xfrm>
          <a:prstGeom prst="rect">
            <a:avLst/>
          </a:prstGeom>
        </p:spPr>
      </p:pic>
    </p:spTree>
    <p:extLst>
      <p:ext uri="{BB962C8B-B14F-4D97-AF65-F5344CB8AC3E}">
        <p14:creationId xmlns:p14="http://schemas.microsoft.com/office/powerpoint/2010/main" val="14055196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03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5400" b="1" dirty="0" smtClean="0">
                <a:solidFill>
                  <a:srgbClr val="FF0000"/>
                </a:solidFill>
              </a:rPr>
              <a:t>?</a:t>
            </a:r>
            <a:endParaRPr lang="sl-SI" sz="5400" b="1" dirty="0">
              <a:solidFill>
                <a:srgbClr val="FF0000"/>
              </a:solidFill>
            </a:endParaRPr>
          </a:p>
        </p:txBody>
      </p:sp>
      <p:sp>
        <p:nvSpPr>
          <p:cNvPr id="3" name="Označba mesta vsebine 2"/>
          <p:cNvSpPr>
            <a:spLocks noGrp="1"/>
          </p:cNvSpPr>
          <p:nvPr>
            <p:ph idx="1"/>
          </p:nvPr>
        </p:nvSpPr>
        <p:spPr/>
        <p:txBody>
          <a:bodyPr/>
          <a:lstStyle/>
          <a:p>
            <a:r>
              <a:rPr lang="sl-SI" dirty="0" smtClean="0"/>
              <a:t>Najprej poslušaj pesem.</a:t>
            </a:r>
          </a:p>
          <a:p>
            <a:endParaRPr lang="sl-SI" dirty="0"/>
          </a:p>
          <a:p>
            <a:endParaRPr lang="sl-SI" dirty="0" smtClean="0"/>
          </a:p>
          <a:p>
            <a:endParaRPr lang="sl-SI" dirty="0" smtClean="0"/>
          </a:p>
          <a:p>
            <a:endParaRPr lang="sl-SI" dirty="0"/>
          </a:p>
          <a:p>
            <a:r>
              <a:rPr lang="sl-SI" dirty="0" smtClean="0"/>
              <a:t>Zdaj pesem še sam preberi. Ali ugotoviš morda naslov pesmi?</a:t>
            </a:r>
            <a:endParaRPr lang="sl-SI" dirty="0"/>
          </a:p>
        </p:txBody>
      </p:sp>
      <p:pic>
        <p:nvPicPr>
          <p:cNvPr id="6" name="Posnet zv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1671736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00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2286000" y="58847"/>
            <a:ext cx="4572000" cy="6740307"/>
          </a:xfrm>
          <a:prstGeom prst="rect">
            <a:avLst/>
          </a:prstGeom>
        </p:spPr>
        <p:txBody>
          <a:bodyPr>
            <a:spAutoFit/>
          </a:bodyPr>
          <a:lstStyle/>
          <a:p>
            <a:r>
              <a:rPr lang="sl-SI" dirty="0"/>
              <a:t>Človek je gostišče,</a:t>
            </a:r>
          </a:p>
          <a:p>
            <a:r>
              <a:rPr lang="sl-SI" dirty="0"/>
              <a:t>kamor vsako jutro pride nov gost.</a:t>
            </a:r>
          </a:p>
          <a:p>
            <a:endParaRPr lang="sl-SI" dirty="0"/>
          </a:p>
          <a:p>
            <a:r>
              <a:rPr lang="sl-SI" dirty="0"/>
              <a:t>Veselje, žalost, sovraštvo</a:t>
            </a:r>
          </a:p>
          <a:p>
            <a:r>
              <a:rPr lang="sl-SI" dirty="0"/>
              <a:t>ali trenutek zavedanja</a:t>
            </a:r>
          </a:p>
          <a:p>
            <a:r>
              <a:rPr lang="sl-SI" dirty="0"/>
              <a:t>so nenadejani prišleki.</a:t>
            </a:r>
          </a:p>
          <a:p>
            <a:endParaRPr lang="sl-SI" dirty="0"/>
          </a:p>
          <a:p>
            <a:r>
              <a:rPr lang="sl-SI" dirty="0"/>
              <a:t>Izrazi dobrodošlico vsakomur,</a:t>
            </a:r>
          </a:p>
          <a:p>
            <a:r>
              <a:rPr lang="sl-SI" dirty="0"/>
              <a:t>četudi te obiščejo jok, bes in obup,</a:t>
            </a:r>
          </a:p>
          <a:p>
            <a:r>
              <a:rPr lang="sl-SI" dirty="0"/>
              <a:t>prinesejo v tvoj dom razdejanje</a:t>
            </a:r>
          </a:p>
          <a:p>
            <a:r>
              <a:rPr lang="sl-SI" dirty="0"/>
              <a:t>in ti uničijo pohištvo.</a:t>
            </a:r>
          </a:p>
          <a:p>
            <a:endParaRPr lang="sl-SI" dirty="0"/>
          </a:p>
          <a:p>
            <a:r>
              <a:rPr lang="sl-SI" dirty="0"/>
              <a:t>Sprejmi slehernega od njih</a:t>
            </a:r>
          </a:p>
          <a:p>
            <a:r>
              <a:rPr lang="sl-SI" dirty="0"/>
              <a:t>s spoštovanjem,</a:t>
            </a:r>
          </a:p>
          <a:p>
            <a:r>
              <a:rPr lang="sl-SI" dirty="0"/>
              <a:t>saj bo hišo morda počistil</a:t>
            </a:r>
          </a:p>
          <a:p>
            <a:r>
              <a:rPr lang="sl-SI" dirty="0"/>
              <a:t>in naredil prostor za novo srečo.</a:t>
            </a:r>
          </a:p>
          <a:p>
            <a:endParaRPr lang="sl-SI" dirty="0"/>
          </a:p>
          <a:p>
            <a:r>
              <a:rPr lang="sl-SI" dirty="0"/>
              <a:t>Temačno misel, sram, zlobo</a:t>
            </a:r>
          </a:p>
          <a:p>
            <a:r>
              <a:rPr lang="sl-SI" dirty="0"/>
              <a:t>sprejmi pred vrati z nasmejanim obrazom</a:t>
            </a:r>
          </a:p>
          <a:p>
            <a:r>
              <a:rPr lang="sl-SI" dirty="0"/>
              <a:t>in jih povabi naprej.</a:t>
            </a:r>
          </a:p>
          <a:p>
            <a:endParaRPr lang="sl-SI" dirty="0"/>
          </a:p>
          <a:p>
            <a:r>
              <a:rPr lang="sl-SI" dirty="0"/>
              <a:t>Bodi hvaležen vsakomur, ki pride,</a:t>
            </a:r>
          </a:p>
          <a:p>
            <a:r>
              <a:rPr lang="sl-SI" dirty="0"/>
              <a:t>ker je vsak poslan </a:t>
            </a:r>
          </a:p>
          <a:p>
            <a:r>
              <a:rPr lang="sl-SI" dirty="0"/>
              <a:t>kot vodnik iz onostranstva.</a:t>
            </a:r>
          </a:p>
        </p:txBody>
      </p:sp>
    </p:spTree>
    <p:extLst>
      <p:ext uri="{BB962C8B-B14F-4D97-AF65-F5344CB8AC3E}">
        <p14:creationId xmlns:p14="http://schemas.microsoft.com/office/powerpoint/2010/main" val="4213062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Naslov pesmi</a:t>
            </a:r>
            <a:endParaRPr lang="sl-SI" dirty="0"/>
          </a:p>
        </p:txBody>
      </p:sp>
      <p:sp>
        <p:nvSpPr>
          <p:cNvPr id="3" name="Označba mesta vsebine 2"/>
          <p:cNvSpPr>
            <a:spLocks noGrp="1"/>
          </p:cNvSpPr>
          <p:nvPr>
            <p:ph idx="1"/>
          </p:nvPr>
        </p:nvSpPr>
        <p:spPr/>
        <p:txBody>
          <a:bodyPr>
            <a:normAutofit/>
          </a:bodyPr>
          <a:lstStyle/>
          <a:p>
            <a:pPr marL="0" indent="0" algn="ctr">
              <a:buNone/>
            </a:pPr>
            <a:r>
              <a:rPr lang="sl-SI" sz="9600" b="1" dirty="0" smtClean="0">
                <a:solidFill>
                  <a:srgbClr val="FF0000"/>
                </a:solidFill>
              </a:rPr>
              <a:t>GOSTIŠČE</a:t>
            </a:r>
          </a:p>
          <a:p>
            <a:pPr marL="0" indent="0" algn="ctr">
              <a:buNone/>
            </a:pPr>
            <a:endParaRPr lang="sl-SI" sz="9600" b="1" dirty="0">
              <a:solidFill>
                <a:srgbClr val="FF0000"/>
              </a:solidFill>
            </a:endParaRPr>
          </a:p>
        </p:txBody>
      </p:sp>
    </p:spTree>
    <p:extLst>
      <p:ext uri="{BB962C8B-B14F-4D97-AF65-F5344CB8AC3E}">
        <p14:creationId xmlns:p14="http://schemas.microsoft.com/office/powerpoint/2010/main" val="4179408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solidFill>
                  <a:srgbClr val="FF0000"/>
                </a:solidFill>
              </a:rPr>
              <a:t>Kdo je avtor pesmi?</a:t>
            </a:r>
            <a:endParaRPr lang="sl-SI" b="1" dirty="0">
              <a:solidFill>
                <a:srgbClr val="FF0000"/>
              </a:solidFill>
            </a:endParaRPr>
          </a:p>
        </p:txBody>
      </p:sp>
      <p:sp>
        <p:nvSpPr>
          <p:cNvPr id="3" name="Označba mesta vsebine 2"/>
          <p:cNvSpPr>
            <a:spLocks noGrp="1"/>
          </p:cNvSpPr>
          <p:nvPr>
            <p:ph idx="1"/>
          </p:nvPr>
        </p:nvSpPr>
        <p:spPr/>
        <p:txBody>
          <a:bodyPr/>
          <a:lstStyle/>
          <a:p>
            <a:r>
              <a:rPr lang="sl-SI" dirty="0" smtClean="0"/>
              <a:t>1.Avtor pesmi je bil rojen leta 1207 in je umrl leta 1273. Torej je živel v srednjem veku.</a:t>
            </a:r>
          </a:p>
          <a:p>
            <a:r>
              <a:rPr lang="sl-SI" dirty="0" smtClean="0"/>
              <a:t>Kje je bila njegova domovina? Odgovor najdeš na zemljevidu sveta na naslednji drsnici.</a:t>
            </a:r>
          </a:p>
          <a:p>
            <a:r>
              <a:rPr lang="sl-SI" dirty="0" smtClean="0"/>
              <a:t>Na drsnici številka 9 je nekaj verzov, ki sicer s pesmijo Gostišče niso povezani, lahko pa v njih najdeš pesnikovo ime. (Pomoč: njegovo ime ima 4 črke in tudi ta pesem ima 4 verze) </a:t>
            </a:r>
            <a:endParaRPr lang="sl-SI" dirty="0"/>
          </a:p>
        </p:txBody>
      </p:sp>
    </p:spTree>
    <p:extLst>
      <p:ext uri="{BB962C8B-B14F-4D97-AF65-F5344CB8AC3E}">
        <p14:creationId xmlns:p14="http://schemas.microsoft.com/office/powerpoint/2010/main" val="2942989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4" name="Ograda vsebin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776" y="404664"/>
            <a:ext cx="9184776" cy="6120680"/>
          </a:xfrm>
        </p:spPr>
      </p:pic>
    </p:spTree>
    <p:extLst>
      <p:ext uri="{BB962C8B-B14F-4D97-AF65-F5344CB8AC3E}">
        <p14:creationId xmlns:p14="http://schemas.microsoft.com/office/powerpoint/2010/main" val="2750260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solidFill>
            <a:srgbClr val="7030A0"/>
          </a:solidFill>
        </p:spPr>
        <p:txBody>
          <a:bodyPr>
            <a:normAutofit/>
          </a:bodyPr>
          <a:lstStyle/>
          <a:p>
            <a:r>
              <a:rPr lang="sl-SI" sz="6000" b="1" dirty="0" smtClean="0">
                <a:latin typeface="Arial" pitchFamily="34" charset="0"/>
                <a:cs typeface="Arial" pitchFamily="34" charset="0"/>
              </a:rPr>
              <a:t>KDO SEM?</a:t>
            </a:r>
            <a:endParaRPr lang="sl-SI" sz="6000" b="1" dirty="0">
              <a:latin typeface="Arial" pitchFamily="34" charset="0"/>
              <a:cs typeface="Arial" pitchFamily="34" charset="0"/>
            </a:endParaRPr>
          </a:p>
        </p:txBody>
      </p:sp>
      <p:sp>
        <p:nvSpPr>
          <p:cNvPr id="3" name="Ograda vsebine 2"/>
          <p:cNvSpPr>
            <a:spLocks noGrp="1"/>
          </p:cNvSpPr>
          <p:nvPr>
            <p:ph idx="1"/>
          </p:nvPr>
        </p:nvSpPr>
        <p:spPr/>
        <p:txBody>
          <a:bodyPr>
            <a:normAutofit/>
          </a:bodyPr>
          <a:lstStyle/>
          <a:p>
            <a:pPr marL="0" indent="0">
              <a:buNone/>
            </a:pPr>
            <a:r>
              <a:rPr lang="sl-SI" sz="4000" dirty="0" smtClean="0">
                <a:latin typeface="Arial" pitchFamily="34" charset="0"/>
                <a:cs typeface="Arial" pitchFamily="34" charset="0"/>
              </a:rPr>
              <a:t>Raca šla je na potep.</a:t>
            </a:r>
          </a:p>
          <a:p>
            <a:pPr marL="0" indent="0">
              <a:buNone/>
            </a:pPr>
            <a:r>
              <a:rPr lang="sl-SI" sz="4000" dirty="0" smtClean="0">
                <a:latin typeface="Arial" pitchFamily="34" charset="0"/>
                <a:cs typeface="Arial" pitchFamily="34" charset="0"/>
              </a:rPr>
              <a:t>Uh, kakšen tole je pretep!</a:t>
            </a:r>
          </a:p>
          <a:p>
            <a:pPr marL="0" indent="0">
              <a:buNone/>
            </a:pPr>
            <a:r>
              <a:rPr lang="sl-SI" sz="4000" dirty="0" smtClean="0">
                <a:latin typeface="Arial" pitchFamily="34" charset="0"/>
                <a:cs typeface="Arial" pitchFamily="34" charset="0"/>
              </a:rPr>
              <a:t>Misel švigne ji.</a:t>
            </a:r>
          </a:p>
          <a:p>
            <a:pPr marL="0" indent="0">
              <a:buNone/>
            </a:pPr>
            <a:r>
              <a:rPr lang="sl-SI" sz="4000" dirty="0" smtClean="0">
                <a:latin typeface="Arial" pitchFamily="34" charset="0"/>
                <a:cs typeface="Arial" pitchFamily="34" charset="0"/>
              </a:rPr>
              <a:t>Igra je, se zasmeji.</a:t>
            </a:r>
          </a:p>
          <a:p>
            <a:pPr marL="0" indent="0">
              <a:buNone/>
            </a:pPr>
            <a:endParaRPr lang="sl-SI" sz="4000" dirty="0">
              <a:latin typeface="Arial" pitchFamily="34" charset="0"/>
              <a:cs typeface="Arial" pitchFamily="34" charset="0"/>
            </a:endParaRPr>
          </a:p>
        </p:txBody>
      </p:sp>
    </p:spTree>
    <p:extLst>
      <p:ext uri="{BB962C8B-B14F-4D97-AF65-F5344CB8AC3E}">
        <p14:creationId xmlns:p14="http://schemas.microsoft.com/office/powerpoint/2010/main" val="11096836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202</TotalTime>
  <Words>956</Words>
  <Application>Microsoft Office PowerPoint</Application>
  <PresentationFormat>Diaprojekcija na zaslonu (4:3)</PresentationFormat>
  <Paragraphs>115</Paragraphs>
  <Slides>20</Slides>
  <Notes>0</Notes>
  <HiddenSlides>0</HiddenSlides>
  <MMClips>9</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20</vt:i4>
      </vt:variant>
    </vt:vector>
  </HeadingPairs>
  <TitlesOfParts>
    <vt:vector size="23" baseType="lpstr">
      <vt:lpstr>Arial</vt:lpstr>
      <vt:lpstr>Calibri</vt:lpstr>
      <vt:lpstr>Officeova tema</vt:lpstr>
      <vt:lpstr> Drži, ne drži, …..zakaj menim tako..  </vt:lpstr>
      <vt:lpstr>Jeza je lahko tudi pozitivno čustvo. </vt:lpstr>
      <vt:lpstr>Kaj pa danes pri slovenščini?  (delo je predvideno za 3 učne ure)</vt:lpstr>
      <vt:lpstr>?</vt:lpstr>
      <vt:lpstr>PowerPointova predstavitev</vt:lpstr>
      <vt:lpstr>Naslov pesmi</vt:lpstr>
      <vt:lpstr>Kdo je avtor pesmi?</vt:lpstr>
      <vt:lpstr>PowerPointova predstavitev</vt:lpstr>
      <vt:lpstr>KDO SEM?</vt:lpstr>
      <vt:lpstr>RUMI  (1207- 1273)</vt:lpstr>
      <vt:lpstr>Nove besede</vt:lpstr>
      <vt:lpstr>Odgovori na vprašanja</vt:lpstr>
      <vt:lpstr>Odgovori – rešitve.(Preglej, popravi, dopolni.)</vt:lpstr>
      <vt:lpstr>POIŠČI ME…. </vt:lpstr>
      <vt:lpstr>Rešitvi</vt:lpstr>
      <vt:lpstr>Ustvarjalne naloge</vt:lpstr>
      <vt:lpstr>     KAKO BOŠ REŠEVAL(A) NALOGE?     </vt:lpstr>
      <vt:lpstr>Ustvarjalne naloge</vt:lpstr>
      <vt:lpstr>PowerPointova predstavitev</vt:lpstr>
      <vt:lpstr>Zaključek: Vaja trenutek zavedanja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Prav je, da dan začnemo z nasmehom.</dc:title>
  <dc:creator>Andreja Založnik</dc:creator>
  <cp:lastModifiedBy>Skrbnik</cp:lastModifiedBy>
  <cp:revision>30</cp:revision>
  <cp:lastPrinted>2016-11-12T16:28:50Z</cp:lastPrinted>
  <dcterms:created xsi:type="dcterms:W3CDTF">2016-11-10T17:19:02Z</dcterms:created>
  <dcterms:modified xsi:type="dcterms:W3CDTF">2020-05-09T05:59:08Z</dcterms:modified>
</cp:coreProperties>
</file>