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1" r:id="rId5"/>
    <p:sldId id="267" r:id="rId6"/>
    <p:sldId id="268" r:id="rId7"/>
    <p:sldId id="262" r:id="rId8"/>
    <p:sldId id="263" r:id="rId9"/>
    <p:sldId id="264" r:id="rId10"/>
    <p:sldId id="265" r:id="rId11"/>
    <p:sldId id="266" r:id="rId12"/>
    <p:sldId id="269" r:id="rId13"/>
    <p:sldId id="259" r:id="rId14"/>
    <p:sldId id="260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sl.pon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027f6iNK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CAA51E-8B26-4A8C-9D73-FBBA66FC18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1730502"/>
          </a:xfrm>
        </p:spPr>
        <p:txBody>
          <a:bodyPr/>
          <a:lstStyle/>
          <a:p>
            <a:pPr algn="ctr"/>
            <a:r>
              <a:rPr lang="de-DE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 Geschäft</a:t>
            </a:r>
            <a:endParaRPr lang="de-DE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1AE18A1-E30C-44A8-89F8-BA0117A27C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019298" y="5218049"/>
            <a:ext cx="10936346" cy="994780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E576866A-ED7F-4F35-A502-9A53892F6492}"/>
              </a:ext>
            </a:extLst>
          </p:cNvPr>
          <p:cNvSpPr txBox="1"/>
          <p:nvPr/>
        </p:nvSpPr>
        <p:spPr>
          <a:xfrm>
            <a:off x="9529763" y="1485900"/>
            <a:ext cx="247173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Deine Aufgabe heute (</a:t>
            </a:r>
            <a:r>
              <a:rPr lang="de-DE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tvoja</a:t>
            </a:r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naloga</a:t>
            </a:r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danes</a:t>
            </a:r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):</a:t>
            </a:r>
          </a:p>
          <a:p>
            <a:pPr marL="285750" indent="-285750">
              <a:buFontTx/>
              <a:buChar char="-"/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Wörter ins Heft schreiben (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besede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zapiši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zvezek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Aussprache schreiben (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zapiši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izgovorjavo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Übersetzung im Wörterbuch finden (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poišči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prevod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slovarju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):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Pons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How to tag an area with residential levels on top of shops? - OSM Help">
            <a:extLst>
              <a:ext uri="{FF2B5EF4-FFF2-40B4-BE49-F238E27FC236}">
                <a16:creationId xmlns:a16="http://schemas.microsoft.com/office/drawing/2014/main" id="{F8326FD3-E377-4FA2-A3FA-CDECC9897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175" y="3181466"/>
            <a:ext cx="4286250" cy="2378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994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FD69E5-6B92-4E0F-AB65-EE5EB7910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CB1F755-28E0-4597-B258-5C57E6A8D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7"/>
            <a:ext cx="15884014" cy="8008881"/>
          </a:xfrm>
        </p:spPr>
        <p:txBody>
          <a:bodyPr>
            <a:normAutofit/>
          </a:bodyPr>
          <a:lstStyle/>
          <a:p>
            <a:r>
              <a:rPr lang="sl-SI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</a:t>
            </a:r>
            <a:r>
              <a:rPr lang="sl-SI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Konditorei</a:t>
            </a: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42" name="Picture 2" descr="Konditorei – Wikipedia">
            <a:extLst>
              <a:ext uri="{FF2B5EF4-FFF2-40B4-BE49-F238E27FC236}">
                <a16:creationId xmlns:a16="http://schemas.microsoft.com/office/drawing/2014/main" id="{18B335DC-A349-4D26-8BCE-E7F37EE1C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899" y="2462213"/>
            <a:ext cx="5129213" cy="4198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607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9BD25F-FA00-4779-9F0C-61F5EC933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79030D5-00A5-4E2A-B96A-EB4C4C5E3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17053269" cy="8714630"/>
          </a:xfrm>
        </p:spPr>
        <p:txBody>
          <a:bodyPr>
            <a:normAutofit/>
          </a:bodyPr>
          <a:lstStyle/>
          <a:p>
            <a:r>
              <a:rPr lang="sl-SI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</a:t>
            </a:r>
            <a:r>
              <a:rPr lang="sl-SI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Apotheke</a:t>
            </a: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266" name="Picture 2" descr="Limbacher Apotheke - Home">
            <a:extLst>
              <a:ext uri="{FF2B5EF4-FFF2-40B4-BE49-F238E27FC236}">
                <a16:creationId xmlns:a16="http://schemas.microsoft.com/office/drawing/2014/main" id="{D9127914-D345-4386-8002-1345CDE9D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575" y="2662238"/>
            <a:ext cx="6972300" cy="3574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918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347BA3-4D49-4A0A-8FB4-6F066A981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248C198-B863-4C36-94BD-12FE32F18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16479149" cy="7597014"/>
          </a:xfrm>
        </p:spPr>
        <p:txBody>
          <a:bodyPr>
            <a:normAutofit/>
          </a:bodyPr>
          <a:lstStyle/>
          <a:p>
            <a:r>
              <a:rPr lang="sl-SI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</a:t>
            </a:r>
            <a:r>
              <a:rPr lang="sl-SI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Bücherei</a:t>
            </a: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4338" name="Picture 2" descr="Stadt Wien - Büchereien &gt; Büchereien Wien &gt; Standorte ...">
            <a:extLst>
              <a:ext uri="{FF2B5EF4-FFF2-40B4-BE49-F238E27FC236}">
                <a16:creationId xmlns:a16="http://schemas.microsoft.com/office/drawing/2014/main" id="{26DC7331-0ADA-4994-8C8D-3D5EB8DCB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2557463"/>
            <a:ext cx="5900737" cy="392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316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91466A-76A6-4431-BCC1-078F8DB2D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CB1D3A5-1249-44B1-815D-A3422C0BB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7"/>
            <a:ext cx="12514128" cy="9864107"/>
          </a:xfrm>
        </p:spPr>
        <p:txBody>
          <a:bodyPr>
            <a:normAutofit/>
          </a:bodyPr>
          <a:lstStyle/>
          <a:p>
            <a:r>
              <a:rPr lang="sl-SI" sz="28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</a:t>
            </a:r>
            <a:r>
              <a:rPr lang="sl-SI" sz="28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sz="28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Gemüsegeschäft</a:t>
            </a: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100" name="Picture 4" descr="Türkei, Istanbul, Kadiköy, Obst-und Gemüsegeschäft Stock Photo ...">
            <a:extLst>
              <a:ext uri="{FF2B5EF4-FFF2-40B4-BE49-F238E27FC236}">
                <a16:creationId xmlns:a16="http://schemas.microsoft.com/office/drawing/2014/main" id="{9772414E-FEE0-48CC-88D8-03A2A0576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554" y="2227006"/>
            <a:ext cx="4914652" cy="402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532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5C054D-0BF2-4F00-9475-1B758C1FD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C8B6819-1A37-445E-962F-35E41C697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8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</a:t>
            </a:r>
            <a:r>
              <a:rPr lang="sl-SI" sz="28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sz="28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Obstgeschäft</a:t>
            </a: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sl-SI" sz="28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pic>
        <p:nvPicPr>
          <p:cNvPr id="4" name="Picture 2" descr="Obst- und Gemüsegeschäft Don Tomate - OEM LUXINTEC">
            <a:extLst>
              <a:ext uri="{FF2B5EF4-FFF2-40B4-BE49-F238E27FC236}">
                <a16:creationId xmlns:a16="http://schemas.microsoft.com/office/drawing/2014/main" id="{99597915-C1AB-44AC-88A0-9304981DA3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2624138"/>
            <a:ext cx="5486176" cy="3100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733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D9EE7B-C1C5-4765-8C95-9571ACF8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31" y="1409587"/>
            <a:ext cx="3176081" cy="4601183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Kaufst du gern ein?</a:t>
            </a:r>
            <a:b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 Ja, ich kaufe gern ein.</a:t>
            </a:r>
            <a:b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/>
            </a:r>
            <a:b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ODER</a:t>
            </a:r>
            <a:b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/>
            </a:r>
            <a:b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 Nein, ich kaufe (gar) nicht gern ein.</a:t>
            </a: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sl-SI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362" name="Picture 2" descr="Deutsch lernen: Einkaufen in der Stadt - learn German: shopping ...">
            <a:extLst>
              <a:ext uri="{FF2B5EF4-FFF2-40B4-BE49-F238E27FC236}">
                <a16:creationId xmlns:a16="http://schemas.microsoft.com/office/drawing/2014/main" id="{6663446F-E241-44BD-94C8-61DC98846C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40338" y="1709737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531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Naslov 3">
            <a:extLst>
              <a:ext uri="{FF2B5EF4-FFF2-40B4-BE49-F238E27FC236}">
                <a16:creationId xmlns:a16="http://schemas.microsoft.com/office/drawing/2014/main" id="{0C0CFFAD-491D-42AB-ACDB-BB6AC0FD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pPr algn="ctr"/>
            <a:r>
              <a:rPr lang="sl-SI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ura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6265CAB-9289-41C7-B2B8-8256355D4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Deine Aufgabe für die zweite Stunde (</a:t>
            </a:r>
            <a:r>
              <a:rPr lang="de-D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tvoja</a:t>
            </a: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naloga</a:t>
            </a: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</a:t>
            </a: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drugo</a:t>
            </a: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uro</a:t>
            </a: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dela</a:t>
            </a: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):</a:t>
            </a:r>
          </a:p>
          <a:p>
            <a:pPr>
              <a:buFontTx/>
              <a:buChar char="-"/>
            </a:pP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Schau dir das Video an (</a:t>
            </a:r>
            <a:r>
              <a:rPr lang="de-D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oglej</a:t>
            </a: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 </a:t>
            </a:r>
            <a:r>
              <a:rPr lang="de-D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video</a:t>
            </a: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): </a:t>
            </a:r>
            <a:r>
              <a:rPr lang="de-DE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Einkaufen im Supermarkt</a:t>
            </a:r>
          </a:p>
          <a:p>
            <a:pPr>
              <a:buFontTx/>
              <a:buChar char="-"/>
            </a:pP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Schreib die </a:t>
            </a:r>
            <a:r>
              <a:rPr lang="de-D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Frasen</a:t>
            </a: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die sich wiederholen, aus ins Heft (v </a:t>
            </a:r>
            <a:r>
              <a:rPr lang="de-D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zvezek</a:t>
            </a: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 </a:t>
            </a:r>
            <a:r>
              <a:rPr lang="de-D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zapiši</a:t>
            </a: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fraze</a:t>
            </a: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D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</a:t>
            </a: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 </a:t>
            </a:r>
            <a:r>
              <a:rPr lang="de-D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ponavljajo</a:t>
            </a:r>
            <a:r>
              <a:rPr lang="de-D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>
              <a:buFontTx/>
              <a:buChar char="-"/>
            </a:pP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Schau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dir </a:t>
            </a: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noch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Video </a:t>
            </a: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hier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(oglej si še en video). </a:t>
            </a: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Wie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viel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verstehst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(Koliko razumeš?)</a:t>
            </a:r>
          </a:p>
          <a:p>
            <a:pPr marL="0" indent="0">
              <a:buNone/>
            </a:pPr>
            <a:endParaRPr lang="sl-SI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ist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alles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für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diese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Woche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 </a:t>
            </a: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Gut</a:t>
            </a:r>
            <a:r>
              <a:rPr lang="sl-SI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sl-SI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gemacht</a:t>
            </a:r>
            <a:r>
              <a:rPr lang="sl-SI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!</a:t>
            </a:r>
            <a:endParaRPr lang="sl-SI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51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929313-E793-4473-9C24-7F4777FD2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Welche</a:t>
            </a:r>
            <a:r>
              <a:rPr lang="sl-SI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Geschäfte</a:t>
            </a:r>
            <a:r>
              <a:rPr lang="sl-SI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kennen</a:t>
            </a:r>
            <a:r>
              <a:rPr lang="sl-SI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wir</a:t>
            </a:r>
            <a:r>
              <a:rPr lang="sl-SI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7417F76-A9D4-42EA-93D3-4831DC560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7"/>
            <a:ext cx="8231513" cy="6295869"/>
          </a:xfrm>
        </p:spPr>
        <p:txBody>
          <a:bodyPr/>
          <a:lstStyle/>
          <a:p>
            <a:r>
              <a:rPr lang="sl-SI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</a:t>
            </a:r>
            <a:r>
              <a:rPr lang="sl-SI" sz="28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Supermarkt</a:t>
            </a:r>
            <a:r>
              <a:rPr lang="sl-SI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sl-SI" sz="28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</a:t>
            </a:r>
            <a:r>
              <a:rPr lang="sl-SI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sz="28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auf</a:t>
            </a:r>
            <a:r>
              <a:rPr lang="sl-SI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es </a:t>
            </a:r>
            <a:r>
              <a:rPr lang="sl-SI" sz="28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gibt</a:t>
            </a:r>
            <a:r>
              <a:rPr lang="sl-SI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kein „e“ in </a:t>
            </a:r>
            <a:r>
              <a:rPr lang="sl-SI" sz="28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diesem</a:t>
            </a:r>
            <a:r>
              <a:rPr lang="sl-SI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sz="28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Wort</a:t>
            </a:r>
            <a:r>
              <a:rPr lang="sl-SI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!)</a:t>
            </a: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2" name="Picture 4" descr="Neuer Supermarkt eröffnet in Augsburg-Hochfeld - Augsburg - B4B ...">
            <a:extLst>
              <a:ext uri="{FF2B5EF4-FFF2-40B4-BE49-F238E27FC236}">
                <a16:creationId xmlns:a16="http://schemas.microsoft.com/office/drawing/2014/main" id="{C84CB4F7-0FFB-4119-9F22-4AB1F9BE7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2557463"/>
            <a:ext cx="5057775" cy="336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94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A34961-5D2F-48B0-B007-DF004FFCA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7E5AB2B-8731-46A2-9EC3-C6C75B1D4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11744222" cy="7261234"/>
          </a:xfrm>
        </p:spPr>
        <p:txBody>
          <a:bodyPr>
            <a:normAutofit/>
          </a:bodyPr>
          <a:lstStyle/>
          <a:p>
            <a:r>
              <a:rPr lang="sl-SI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</a:t>
            </a:r>
            <a:r>
              <a:rPr lang="sl-SI" sz="28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Bioladen</a:t>
            </a: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74" name="Picture 2" descr="Ehrne Bioladen | bioBodensee.net">
            <a:extLst>
              <a:ext uri="{FF2B5EF4-FFF2-40B4-BE49-F238E27FC236}">
                <a16:creationId xmlns:a16="http://schemas.microsoft.com/office/drawing/2014/main" id="{2ABB4E00-41AF-480D-83DE-7620068F1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2557462"/>
            <a:ext cx="5129212" cy="341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489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F7A0785-0C10-44F4-A246-494BB562B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9611B18-4B3B-4246-84D1-CE643E5EB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8680"/>
            <a:ext cx="11132403" cy="9305348"/>
          </a:xfrm>
        </p:spPr>
        <p:txBody>
          <a:bodyPr>
            <a:normAutofit/>
          </a:bodyPr>
          <a:lstStyle/>
          <a:p>
            <a:r>
              <a:rPr lang="sl-SI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</a:t>
            </a:r>
            <a:r>
              <a:rPr lang="sl-SI" sz="28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Blumenladen</a:t>
            </a: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146" name="Picture 2" descr="Blumen schenken - Blumen Schäfer Pforzheim - Blumenladen, Florist ...">
            <a:extLst>
              <a:ext uri="{FF2B5EF4-FFF2-40B4-BE49-F238E27FC236}">
                <a16:creationId xmlns:a16="http://schemas.microsoft.com/office/drawing/2014/main" id="{6010E7B9-8953-4882-B403-23FE047DE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2557463"/>
            <a:ext cx="4759990" cy="3167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079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A798CA-E0B5-49EA-AC51-833BA3663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D667938-6F66-40B4-8956-649BAC884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15337536" cy="9326880"/>
          </a:xfrm>
        </p:spPr>
        <p:txBody>
          <a:bodyPr>
            <a:normAutofit/>
          </a:bodyPr>
          <a:lstStyle/>
          <a:p>
            <a:r>
              <a:rPr lang="sl-SI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</a:t>
            </a:r>
            <a:r>
              <a:rPr lang="sl-SI" sz="28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Fischladen</a:t>
            </a: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290" name="Picture 2" descr="Frischer Fisch | DER FISCHLADEN Vilshofen">
            <a:extLst>
              <a:ext uri="{FF2B5EF4-FFF2-40B4-BE49-F238E27FC236}">
                <a16:creationId xmlns:a16="http://schemas.microsoft.com/office/drawing/2014/main" id="{AE6CDE96-A64E-4D4F-A8A7-F1B7B221A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49" y="2628900"/>
            <a:ext cx="5991225" cy="335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589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95B1051-FE74-45FE-AA8F-0261DE06F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A3F0EC1-7780-45D8-B7F6-07B730D83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14996160" cy="7254240"/>
          </a:xfrm>
        </p:spPr>
        <p:txBody>
          <a:bodyPr>
            <a:normAutofit/>
          </a:bodyPr>
          <a:lstStyle/>
          <a:p>
            <a:r>
              <a:rPr lang="sl-SI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</a:t>
            </a:r>
            <a:r>
              <a:rPr lang="sl-SI" sz="28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Markt</a:t>
            </a: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314" name="Picture 2" descr="Markt – Wikipedia">
            <a:extLst>
              <a:ext uri="{FF2B5EF4-FFF2-40B4-BE49-F238E27FC236}">
                <a16:creationId xmlns:a16="http://schemas.microsoft.com/office/drawing/2014/main" id="{9F2671C2-649D-41F2-BE42-E75338C51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2571749"/>
            <a:ext cx="5467350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765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6EE149-ABB1-46B1-8C76-903D06E73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DD34550-AEC0-4C55-8AD1-B7444BE4C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7"/>
            <a:ext cx="15332016" cy="10820975"/>
          </a:xfrm>
        </p:spPr>
        <p:txBody>
          <a:bodyPr>
            <a:normAutofit/>
          </a:bodyPr>
          <a:lstStyle/>
          <a:p>
            <a:r>
              <a:rPr lang="sl-SI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</a:t>
            </a:r>
            <a:r>
              <a:rPr lang="sl-SI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Bäckerei</a:t>
            </a: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70" name="Picture 2" descr="Es lebe die Bäckerei findet auch Christian Lindner">
            <a:extLst>
              <a:ext uri="{FF2B5EF4-FFF2-40B4-BE49-F238E27FC236}">
                <a16:creationId xmlns:a16="http://schemas.microsoft.com/office/drawing/2014/main" id="{BA9A65AC-D41F-4AF4-ABE3-B7E269A80F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2671763"/>
            <a:ext cx="64008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341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2669E2D-F175-4405-8776-9641040A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A6FEC64-371F-42CF-9E2E-B15BEB7D0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16220661" cy="9907584"/>
          </a:xfrm>
        </p:spPr>
        <p:txBody>
          <a:bodyPr>
            <a:normAutofit/>
          </a:bodyPr>
          <a:lstStyle/>
          <a:p>
            <a:r>
              <a:rPr lang="sl-SI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</a:t>
            </a:r>
            <a:r>
              <a:rPr lang="sl-SI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Metzgerei</a:t>
            </a: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194" name="Picture 2" descr="Metzgerei Bösl, Fleisch- und Wurstwaren, heiße Theke und Partyservice">
            <a:extLst>
              <a:ext uri="{FF2B5EF4-FFF2-40B4-BE49-F238E27FC236}">
                <a16:creationId xmlns:a16="http://schemas.microsoft.com/office/drawing/2014/main" id="{5E8FE5FB-C24F-41AF-B4AD-31E1F59A8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2628900"/>
            <a:ext cx="6315075" cy="3548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40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ADF617-3866-483A-95EE-58AD28D6D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9803657-D317-4287-ADC6-9544E89B9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0717" y="1123836"/>
            <a:ext cx="12477431" cy="7261309"/>
          </a:xfrm>
        </p:spPr>
        <p:txBody>
          <a:bodyPr>
            <a:normAutofit/>
          </a:bodyPr>
          <a:lstStyle/>
          <a:p>
            <a:r>
              <a:rPr lang="sl-SI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</a:t>
            </a:r>
            <a:r>
              <a:rPr lang="sl-SI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Eisdiele</a:t>
            </a: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218" name="Picture 2" descr="Eis-Test: Hiernach kaufen Sie nie wieder Eis in der Eisdiele ...">
            <a:extLst>
              <a:ext uri="{FF2B5EF4-FFF2-40B4-BE49-F238E27FC236}">
                <a16:creationId xmlns:a16="http://schemas.microsoft.com/office/drawing/2014/main" id="{14AE87B0-479D-48CE-8D4C-AAF792B22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463" y="2888629"/>
            <a:ext cx="4857750" cy="272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899729"/>
      </p:ext>
    </p:extLst>
  </p:cSld>
  <p:clrMapOvr>
    <a:masterClrMapping/>
  </p:clrMapOvr>
</p:sld>
</file>

<file path=ppt/theme/theme1.xml><?xml version="1.0" encoding="utf-8"?>
<a:theme xmlns:a="http://schemas.openxmlformats.org/drawingml/2006/main" name="Okvir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211</Words>
  <Application>Microsoft Office PowerPoint</Application>
  <PresentationFormat>Širokozaslonsko</PresentationFormat>
  <Paragraphs>170</Paragraphs>
  <Slides>16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16</vt:i4>
      </vt:variant>
    </vt:vector>
  </HeadingPairs>
  <TitlesOfParts>
    <vt:vector size="21" baseType="lpstr">
      <vt:lpstr>Corbel</vt:lpstr>
      <vt:lpstr>Tahoma</vt:lpstr>
      <vt:lpstr>Wingdings</vt:lpstr>
      <vt:lpstr>Wingdings 2</vt:lpstr>
      <vt:lpstr>Okvir</vt:lpstr>
      <vt:lpstr>Im Geschäft</vt:lpstr>
      <vt:lpstr>Welche Geschäfte kennen wir?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   Kaufst du gern ein?   Ja, ich kaufe gern ein.  ODER   Nein, ich kaufe (gar) nicht gern ein.     </vt:lpstr>
      <vt:lpstr>2. 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 Geschäft</dc:title>
  <dc:creator>Dolores Malić</dc:creator>
  <cp:lastModifiedBy>Skrbnik</cp:lastModifiedBy>
  <cp:revision>1</cp:revision>
  <dcterms:created xsi:type="dcterms:W3CDTF">2020-05-09T15:44:59Z</dcterms:created>
  <dcterms:modified xsi:type="dcterms:W3CDTF">2020-05-15T17:30:32Z</dcterms:modified>
</cp:coreProperties>
</file>