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3" r:id="rId4"/>
  </p:sldMasterIdLst>
  <p:sldIdLst>
    <p:sldId id="268" r:id="rId5"/>
    <p:sldId id="257" r:id="rId6"/>
    <p:sldId id="262" r:id="rId7"/>
    <p:sldId id="264" r:id="rId8"/>
    <p:sldId id="263" r:id="rId9"/>
    <p:sldId id="266" r:id="rId10"/>
    <p:sldId id="267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903F"/>
    <a:srgbClr val="344529"/>
    <a:srgbClr val="2B3922"/>
    <a:srgbClr val="2E3722"/>
    <a:srgbClr val="FCF7F1"/>
    <a:srgbClr val="B8D233"/>
    <a:srgbClr val="5CC6D6"/>
    <a:srgbClr val="F8D22F"/>
    <a:srgbClr val="F03F2B"/>
    <a:srgbClr val="3488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19" autoAdjust="0"/>
  </p:normalViewPr>
  <p:slideViewPr>
    <p:cSldViewPr snapToGrid="0">
      <p:cViewPr varScale="1">
        <p:scale>
          <a:sx n="111" d="100"/>
          <a:sy n="111" d="100"/>
        </p:scale>
        <p:origin x="2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4/29/2020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4/29/2020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4/29/2020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4/29/2020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4/29/2020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hyperlink" Target="https://tki.si/aktualno/nasveti/simboli-za-vzdrzevanje-tekstilnih-izdelkov-2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1F73F-A5CF-4A9A-A464-0D9D77220E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2151" y="2133609"/>
            <a:ext cx="8933796" cy="2437232"/>
          </a:xfrm>
        </p:spPr>
        <p:txBody>
          <a:bodyPr>
            <a:normAutofit/>
          </a:bodyPr>
          <a:lstStyle/>
          <a:p>
            <a:r>
              <a:rPr lang="sl-SI" sz="1800" dirty="0">
                <a:solidFill>
                  <a:srgbClr val="57903F"/>
                </a:solidFill>
              </a:rPr>
              <a:t>Prepiši samo tiste drsnice, ki so označene z rumeno zvezdico!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F9DEE9-1AE5-41BF-9AC9-FBD177A243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70276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9333" y="1253067"/>
            <a:ext cx="7213599" cy="388619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sl-SI" sz="4400" dirty="0">
                <a:solidFill>
                  <a:srgbClr val="FF0000"/>
                </a:solidFill>
              </a:rPr>
              <a:t>Vzdrževanje oblačil in drugih tekstilnih izdelkov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7" name="Star: 5 Points 6">
            <a:extLst>
              <a:ext uri="{FF2B5EF4-FFF2-40B4-BE49-F238E27FC236}">
                <a16:creationId xmlns:a16="http://schemas.microsoft.com/office/drawing/2014/main" id="{196CBCA6-79C0-4224-96E7-55B531612B1A}"/>
              </a:ext>
            </a:extLst>
          </p:cNvPr>
          <p:cNvSpPr/>
          <p:nvPr/>
        </p:nvSpPr>
        <p:spPr>
          <a:xfrm>
            <a:off x="10963275" y="352425"/>
            <a:ext cx="933450" cy="752475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A3973-5CDF-412A-8C11-928264FC9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930460"/>
            <a:ext cx="10058400" cy="5470339"/>
          </a:xfrm>
        </p:spPr>
        <p:txBody>
          <a:bodyPr>
            <a:normAutofit/>
          </a:bodyPr>
          <a:lstStyle/>
          <a:p>
            <a:r>
              <a:rPr lang="sl-SI" sz="2800" dirty="0"/>
              <a:t>Da bi oblačila čim dlje ohranila svojo obliko, barvo in elastičnost, je pomembna pravilna nega izdelkov. </a:t>
            </a:r>
            <a:br>
              <a:rPr lang="sl-SI" sz="2800" dirty="0"/>
            </a:br>
            <a:r>
              <a:rPr lang="sl-SI" sz="2800" dirty="0"/>
              <a:t/>
            </a:r>
            <a:br>
              <a:rPr lang="sl-SI" sz="2800" dirty="0"/>
            </a:br>
            <a:r>
              <a:rPr lang="sl-SI" sz="2800" dirty="0"/>
              <a:t>Na </a:t>
            </a:r>
            <a:r>
              <a:rPr lang="sl-SI" sz="2800" dirty="0">
                <a:solidFill>
                  <a:srgbClr val="FF0000"/>
                </a:solidFill>
              </a:rPr>
              <a:t>všivinih etiketah </a:t>
            </a:r>
            <a:r>
              <a:rPr lang="sl-SI" sz="2800" dirty="0"/>
              <a:t>vsakega izdelka so oznake - simboli, ki narekujejo, kako je potrebno izdelek negovati.</a:t>
            </a:r>
            <a:br>
              <a:rPr lang="sl-SI" sz="2800" dirty="0"/>
            </a:b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21D57AF0-908C-4425-A5E9-6B0A0895D87B}"/>
              </a:ext>
            </a:extLst>
          </p:cNvPr>
          <p:cNvSpPr/>
          <p:nvPr/>
        </p:nvSpPr>
        <p:spPr>
          <a:xfrm>
            <a:off x="10963275" y="352425"/>
            <a:ext cx="933450" cy="752475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35534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9830C-7CA8-403F-8B04-BC37206F1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025" y="2324099"/>
            <a:ext cx="10241491" cy="4248152"/>
          </a:xfrm>
        </p:spPr>
        <p:txBody>
          <a:bodyPr>
            <a:normAutofit fontScale="90000"/>
          </a:bodyPr>
          <a:lstStyle/>
          <a:p>
            <a:r>
              <a:rPr lang="sl-SI" sz="2700" dirty="0"/>
              <a:t>SIMBOLI ZA VZDRŽEVANJE IN NEGO:</a:t>
            </a:r>
            <a:br>
              <a:rPr lang="sl-SI" sz="2700" dirty="0"/>
            </a:br>
            <a:r>
              <a:rPr lang="sl-SI" sz="2700" dirty="0"/>
              <a:t/>
            </a:r>
            <a:br>
              <a:rPr lang="sl-SI" sz="2700" dirty="0"/>
            </a:br>
            <a:r>
              <a:rPr lang="sl-SI" sz="2700" dirty="0"/>
              <a:t>Pranje</a:t>
            </a:r>
            <a:br>
              <a:rPr lang="sl-SI" sz="2700" dirty="0"/>
            </a:br>
            <a:r>
              <a:rPr lang="sl-SI" sz="2700" dirty="0"/>
              <a:t/>
            </a:r>
            <a:br>
              <a:rPr lang="sl-SI" sz="2700" dirty="0"/>
            </a:br>
            <a:r>
              <a:rPr lang="sl-SI" sz="2700" dirty="0"/>
              <a:t/>
            </a:r>
            <a:br>
              <a:rPr lang="sl-SI" sz="2700" dirty="0"/>
            </a:br>
            <a:r>
              <a:rPr lang="sl-SI" sz="2700" dirty="0"/>
              <a:t>Sušenje </a:t>
            </a:r>
            <a:br>
              <a:rPr lang="sl-SI" sz="2700" dirty="0"/>
            </a:br>
            <a:r>
              <a:rPr lang="sl-SI" sz="2700" dirty="0"/>
              <a:t/>
            </a:r>
            <a:br>
              <a:rPr lang="sl-SI" sz="2700" dirty="0"/>
            </a:br>
            <a:r>
              <a:rPr lang="sl-SI" sz="2700" dirty="0"/>
              <a:t/>
            </a:r>
            <a:br>
              <a:rPr lang="sl-SI" sz="2700" dirty="0"/>
            </a:br>
            <a:r>
              <a:rPr lang="sl-SI" sz="2700" dirty="0"/>
              <a:t>Likanje</a:t>
            </a:r>
            <a:br>
              <a:rPr lang="sl-SI" sz="2700" dirty="0"/>
            </a:br>
            <a:r>
              <a:rPr lang="sl-SI" sz="2700" dirty="0"/>
              <a:t/>
            </a:r>
            <a:br>
              <a:rPr lang="sl-SI" sz="2700" dirty="0"/>
            </a:br>
            <a:r>
              <a:rPr lang="sl-SI" sz="2700" dirty="0"/>
              <a:t/>
            </a:r>
            <a:br>
              <a:rPr lang="sl-SI" sz="2700" dirty="0"/>
            </a:br>
            <a:r>
              <a:rPr lang="sl-SI" sz="2700" dirty="0"/>
              <a:t>Beljenje</a:t>
            </a:r>
            <a:br>
              <a:rPr lang="sl-SI" sz="2700" dirty="0"/>
            </a:br>
            <a:r>
              <a:rPr lang="sl-SI" sz="2700" dirty="0"/>
              <a:t/>
            </a:r>
            <a:br>
              <a:rPr lang="sl-SI" sz="2700" dirty="0"/>
            </a:br>
            <a:r>
              <a:rPr lang="sl-SI" sz="2700" dirty="0"/>
              <a:t/>
            </a:r>
            <a:br>
              <a:rPr lang="sl-SI" sz="2700" dirty="0"/>
            </a:br>
            <a:r>
              <a:rPr lang="sl-SI" sz="2700" dirty="0"/>
              <a:t>Kemično čiščenje</a:t>
            </a:r>
            <a:br>
              <a:rPr lang="sl-SI" sz="2700" dirty="0"/>
            </a:br>
            <a:r>
              <a:rPr lang="sl-SI" dirty="0"/>
              <a:t/>
            </a:r>
            <a:br>
              <a:rPr lang="sl-SI" dirty="0"/>
            </a:br>
            <a:r>
              <a:rPr lang="sl-SI" dirty="0"/>
              <a:t/>
            </a:r>
            <a:br>
              <a:rPr lang="sl-SI" dirty="0"/>
            </a:br>
            <a:r>
              <a:rPr lang="sl-SI" dirty="0"/>
              <a:t/>
            </a:r>
            <a:br>
              <a:rPr lang="sl-SI" dirty="0"/>
            </a:br>
            <a:r>
              <a:rPr lang="sl-SI" dirty="0"/>
              <a:t>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1FA959-2F4B-48A0-AD8A-C716704AD7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3161" y="1381124"/>
            <a:ext cx="828675" cy="8286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27209FB-E94D-49BD-8AA0-CF00B0C996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5574" y="3429000"/>
            <a:ext cx="647700" cy="6477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6F69B96-9E3A-4E32-8DBA-DADB52FE7C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0799" y="4324351"/>
            <a:ext cx="857250" cy="8572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74F9F9A-6676-4711-899A-4A80D7F11A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0799" y="2343149"/>
            <a:ext cx="847725" cy="8477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E916C37-B1E0-40EA-96FE-3D26CC7AEC7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00524" y="5333999"/>
            <a:ext cx="847726" cy="847726"/>
          </a:xfrm>
          <a:prstGeom prst="rect">
            <a:avLst/>
          </a:prstGeom>
        </p:spPr>
      </p:pic>
      <p:sp>
        <p:nvSpPr>
          <p:cNvPr id="15" name="Star: 5 Points 14">
            <a:extLst>
              <a:ext uri="{FF2B5EF4-FFF2-40B4-BE49-F238E27FC236}">
                <a16:creationId xmlns:a16="http://schemas.microsoft.com/office/drawing/2014/main" id="{BDBA5294-56E3-4DBD-85AD-E110005717FC}"/>
              </a:ext>
            </a:extLst>
          </p:cNvPr>
          <p:cNvSpPr/>
          <p:nvPr/>
        </p:nvSpPr>
        <p:spPr>
          <a:xfrm>
            <a:off x="10963275" y="352425"/>
            <a:ext cx="933450" cy="752475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66104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0544B88-B307-4657-87C1-AB531B8E5B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200" y="321136"/>
            <a:ext cx="7463896" cy="600828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6795844-CEF6-4078-B103-93F07B8256B4}"/>
              </a:ext>
            </a:extLst>
          </p:cNvPr>
          <p:cNvSpPr txBox="1"/>
          <p:nvPr/>
        </p:nvSpPr>
        <p:spPr>
          <a:xfrm>
            <a:off x="562062" y="721453"/>
            <a:ext cx="14512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>
                <a:solidFill>
                  <a:srgbClr val="0070C0"/>
                </a:solidFill>
              </a:rPr>
              <a:t>Pomen nekaterih najbolj pogostih simbolov:</a:t>
            </a:r>
          </a:p>
        </p:txBody>
      </p:sp>
    </p:spTree>
    <p:extLst>
      <p:ext uri="{BB962C8B-B14F-4D97-AF65-F5344CB8AC3E}">
        <p14:creationId xmlns:p14="http://schemas.microsoft.com/office/powerpoint/2010/main" val="3640222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40B77-CCED-4169-BC30-BA886F853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057400"/>
            <a:ext cx="10058400" cy="1371600"/>
          </a:xfrm>
        </p:spPr>
        <p:txBody>
          <a:bodyPr/>
          <a:lstStyle/>
          <a:p>
            <a:pPr algn="ctr"/>
            <a:r>
              <a:rPr lang="sl-SI" dirty="0"/>
              <a:t>VAJA </a:t>
            </a:r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E1BCE2FF-3917-4363-ABA0-D2478B43F212}"/>
              </a:ext>
            </a:extLst>
          </p:cNvPr>
          <p:cNvSpPr/>
          <p:nvPr/>
        </p:nvSpPr>
        <p:spPr>
          <a:xfrm>
            <a:off x="10963275" y="352425"/>
            <a:ext cx="933450" cy="752475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35226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DCCBD-F08F-4FC1-9599-31ABC3A8B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BDA4E-F3EC-4219-A13D-753CE4533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dirty="0">
                <a:solidFill>
                  <a:srgbClr val="FF0000"/>
                </a:solidFill>
              </a:rPr>
              <a:t>Navodilo: </a:t>
            </a:r>
          </a:p>
          <a:p>
            <a:pPr marL="0" indent="0">
              <a:buNone/>
            </a:pPr>
            <a:r>
              <a:rPr lang="sl-SI" sz="2400" dirty="0"/>
              <a:t>Na naslednji drsnici je tabela, ki jo prepišeš v zvezek. Priporočam, da tabelo narišeš na celo stran v zvezek, da bo pregledna.</a:t>
            </a:r>
          </a:p>
          <a:p>
            <a:pPr marL="0" indent="0">
              <a:buNone/>
            </a:pPr>
            <a:r>
              <a:rPr lang="sl-SI" sz="2400" dirty="0"/>
              <a:t>Ustrezno jo izpolni s svojimi primeri.</a:t>
            </a:r>
          </a:p>
          <a:p>
            <a:pPr marL="0" indent="0">
              <a:buNone/>
            </a:pPr>
            <a:r>
              <a:rPr lang="sl-SI" sz="2400" dirty="0"/>
              <a:t>Pod tabelo je povezava do razlage različnih simbolov za vzdrževanje in nego, ki ti je v pomoč pri izpolnjevanju tabele.</a:t>
            </a:r>
          </a:p>
        </p:txBody>
      </p:sp>
    </p:spTree>
    <p:extLst>
      <p:ext uri="{BB962C8B-B14F-4D97-AF65-F5344CB8AC3E}">
        <p14:creationId xmlns:p14="http://schemas.microsoft.com/office/powerpoint/2010/main" val="3792906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31D5D-305C-4D29-87FF-B7A0ABA5B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86994"/>
            <a:ext cx="10058400" cy="1371600"/>
          </a:xfrm>
        </p:spPr>
        <p:txBody>
          <a:bodyPr>
            <a:normAutofit/>
          </a:bodyPr>
          <a:lstStyle/>
          <a:p>
            <a:r>
              <a:rPr lang="sl-SI" sz="2000" dirty="0"/>
              <a:t>Vaja: V svoji omari poišči tri oblačila in si oglej všivne etikete in izpolni tabelo. </a:t>
            </a:r>
            <a:r>
              <a:rPr lang="sl-SI" sz="2000" i="1" dirty="0"/>
              <a:t>(Prepiši simbol in zapiši razlago. Prvi primer je že rešen in ga tudi prepiši.)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3CA0D6E-5A6C-412B-A386-27B067206E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6840969"/>
              </p:ext>
            </p:extLst>
          </p:nvPr>
        </p:nvGraphicFramePr>
        <p:xfrm>
          <a:off x="1023937" y="1483230"/>
          <a:ext cx="10532535" cy="4744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507">
                  <a:extLst>
                    <a:ext uri="{9D8B030D-6E8A-4147-A177-3AD203B41FA5}">
                      <a16:colId xmlns:a16="http://schemas.microsoft.com/office/drawing/2014/main" val="890641261"/>
                    </a:ext>
                  </a:extLst>
                </a:gridCol>
                <a:gridCol w="2106507">
                  <a:extLst>
                    <a:ext uri="{9D8B030D-6E8A-4147-A177-3AD203B41FA5}">
                      <a16:colId xmlns:a16="http://schemas.microsoft.com/office/drawing/2014/main" val="356492955"/>
                    </a:ext>
                  </a:extLst>
                </a:gridCol>
                <a:gridCol w="2106507">
                  <a:extLst>
                    <a:ext uri="{9D8B030D-6E8A-4147-A177-3AD203B41FA5}">
                      <a16:colId xmlns:a16="http://schemas.microsoft.com/office/drawing/2014/main" val="3916811034"/>
                    </a:ext>
                  </a:extLst>
                </a:gridCol>
                <a:gridCol w="2106507">
                  <a:extLst>
                    <a:ext uri="{9D8B030D-6E8A-4147-A177-3AD203B41FA5}">
                      <a16:colId xmlns:a16="http://schemas.microsoft.com/office/drawing/2014/main" val="2380393869"/>
                    </a:ext>
                  </a:extLst>
                </a:gridCol>
                <a:gridCol w="2106507">
                  <a:extLst>
                    <a:ext uri="{9D8B030D-6E8A-4147-A177-3AD203B41FA5}">
                      <a16:colId xmlns:a16="http://schemas.microsoft.com/office/drawing/2014/main" val="2731681139"/>
                    </a:ext>
                  </a:extLst>
                </a:gridCol>
              </a:tblGrid>
              <a:tr h="647483">
                <a:tc>
                  <a:txBody>
                    <a:bodyPr/>
                    <a:lstStyle/>
                    <a:p>
                      <a:pPr algn="ctr"/>
                      <a:endParaRPr lang="sl-S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/>
                        <a:t>1. Oblačilo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/>
                        <a:t>2. Oblačilo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/>
                        <a:t>3. Oblačilo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/>
                        <a:t>4. Oblačilo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57817"/>
                  </a:ext>
                </a:extLst>
              </a:tr>
              <a:tr h="647483">
                <a:tc>
                  <a:txBody>
                    <a:bodyPr/>
                    <a:lstStyle/>
                    <a:p>
                      <a:pPr algn="ctr"/>
                      <a:r>
                        <a:rPr lang="sl-SI" dirty="0"/>
                        <a:t>VRSTA OBLAČILA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/>
                        <a:t>JOPICA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8337910"/>
                  </a:ext>
                </a:extLst>
              </a:tr>
              <a:tr h="647483">
                <a:tc>
                  <a:txBody>
                    <a:bodyPr/>
                    <a:lstStyle/>
                    <a:p>
                      <a:pPr algn="ctr"/>
                      <a:r>
                        <a:rPr lang="sl-SI" dirty="0"/>
                        <a:t>PRANJE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l-SI" sz="1200" dirty="0"/>
                        <a:t>               Pranje pri 30 </a:t>
                      </a:r>
                      <a:r>
                        <a:rPr lang="sl-SI" sz="1200" baseline="30000" dirty="0"/>
                        <a:t>o</a:t>
                      </a:r>
                      <a:r>
                        <a:rPr lang="sl-SI" sz="1200" dirty="0"/>
                        <a:t>C      </a:t>
                      </a:r>
                    </a:p>
                    <a:p>
                      <a:r>
                        <a:rPr lang="sl-SI" sz="1200" dirty="0"/>
                        <a:t>               (program za      </a:t>
                      </a:r>
                    </a:p>
                    <a:p>
                      <a:r>
                        <a:rPr lang="sl-SI" sz="1200" dirty="0"/>
                        <a:t>               občutljivo perilo).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690380"/>
                  </a:ext>
                </a:extLst>
              </a:tr>
              <a:tr h="647483">
                <a:tc>
                  <a:txBody>
                    <a:bodyPr/>
                    <a:lstStyle/>
                    <a:p>
                      <a:pPr algn="ctr"/>
                      <a:r>
                        <a:rPr lang="sl-SI" dirty="0"/>
                        <a:t>SUŠENJE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l-SI" sz="1200" dirty="0"/>
                        <a:t>                Sušenje v </a:t>
                      </a:r>
                    </a:p>
                    <a:p>
                      <a:r>
                        <a:rPr lang="sl-SI" sz="1200" dirty="0"/>
                        <a:t>                sušilnem stroju ni</a:t>
                      </a:r>
                    </a:p>
                    <a:p>
                      <a:r>
                        <a:rPr lang="sl-SI" sz="1200" dirty="0"/>
                        <a:t>                dovoljeno.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350303"/>
                  </a:ext>
                </a:extLst>
              </a:tr>
              <a:tr h="647483">
                <a:tc>
                  <a:txBody>
                    <a:bodyPr/>
                    <a:lstStyle/>
                    <a:p>
                      <a:pPr algn="ctr"/>
                      <a:r>
                        <a:rPr lang="sl-SI" dirty="0"/>
                        <a:t>LIKANJE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l-SI" sz="1200" dirty="0"/>
                        <a:t>                Likamo lahko pri  </a:t>
                      </a:r>
                    </a:p>
                    <a:p>
                      <a:r>
                        <a:rPr lang="sl-SI" sz="1200" dirty="0"/>
                        <a:t>                srednji </a:t>
                      </a:r>
                    </a:p>
                    <a:p>
                      <a:r>
                        <a:rPr lang="sl-SI" sz="1200" dirty="0"/>
                        <a:t>                temperaturi do </a:t>
                      </a:r>
                    </a:p>
                    <a:p>
                      <a:r>
                        <a:rPr lang="sl-SI" sz="1200" dirty="0"/>
                        <a:t>                150 </a:t>
                      </a:r>
                      <a:r>
                        <a:rPr lang="sl-SI" sz="1200" baseline="30000" dirty="0"/>
                        <a:t>o</a:t>
                      </a:r>
                      <a:r>
                        <a:rPr lang="sl-SI" sz="1200" dirty="0"/>
                        <a:t>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961539"/>
                  </a:ext>
                </a:extLst>
              </a:tr>
              <a:tr h="647483">
                <a:tc>
                  <a:txBody>
                    <a:bodyPr/>
                    <a:lstStyle/>
                    <a:p>
                      <a:pPr algn="ctr"/>
                      <a:r>
                        <a:rPr lang="sl-SI" dirty="0"/>
                        <a:t>BELJENJE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l-SI" sz="1200" dirty="0"/>
                        <a:t>                 Beljenje ni  </a:t>
                      </a:r>
                    </a:p>
                    <a:p>
                      <a:r>
                        <a:rPr lang="sl-SI" sz="1200" dirty="0"/>
                        <a:t>                 dovoljeno.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28184"/>
                  </a:ext>
                </a:extLst>
              </a:tr>
              <a:tr h="683715">
                <a:tc>
                  <a:txBody>
                    <a:bodyPr/>
                    <a:lstStyle/>
                    <a:p>
                      <a:pPr algn="ctr"/>
                      <a:r>
                        <a:rPr lang="sl-SI" dirty="0"/>
                        <a:t>KEMIČNO ČIŠČENJE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l-SI" sz="1200" dirty="0"/>
                        <a:t>             Prepovedano   </a:t>
                      </a:r>
                    </a:p>
                    <a:p>
                      <a:r>
                        <a:rPr lang="sl-SI" sz="1200" dirty="0"/>
                        <a:t>             kemično čiščenje.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312468"/>
                  </a:ext>
                </a:extLst>
              </a:tr>
            </a:tbl>
          </a:graphicData>
        </a:graphic>
      </p:graphicFrame>
      <p:pic>
        <p:nvPicPr>
          <p:cNvPr id="6" name="Slika 10">
            <a:extLst>
              <a:ext uri="{FF2B5EF4-FFF2-40B4-BE49-F238E27FC236}">
                <a16:creationId xmlns:a16="http://schemas.microsoft.com/office/drawing/2014/main" id="{B2744272-748A-4F6C-874A-64AEF80846F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2645834"/>
            <a:ext cx="571500" cy="7831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65AA51B-41D7-4B54-8F56-2EDB6BF36F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2300" y="3371002"/>
            <a:ext cx="667171" cy="66717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9F27D15-E0ED-4C98-94A1-9969EB89F3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0135" y="4067626"/>
            <a:ext cx="571500" cy="5715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D37C20C-E643-4B04-B80C-8BF7A8E051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90887" y="4908045"/>
            <a:ext cx="466725" cy="4667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259DCC7-D551-4FCD-8EA0-42C15C6C85E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10135" y="5454857"/>
            <a:ext cx="571500" cy="57150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7F7B4453-3287-44A8-A611-1A538976476B}"/>
              </a:ext>
            </a:extLst>
          </p:cNvPr>
          <p:cNvSpPr txBox="1"/>
          <p:nvPr/>
        </p:nvSpPr>
        <p:spPr>
          <a:xfrm>
            <a:off x="1285874" y="6177114"/>
            <a:ext cx="6448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hlinkClick r:id="rId7"/>
              </a:rPr>
              <a:t>Pomen simbolov za vzdrževanje in nego</a:t>
            </a:r>
            <a:endParaRPr lang="sl-SI" dirty="0"/>
          </a:p>
        </p:txBody>
      </p:sp>
      <p:sp>
        <p:nvSpPr>
          <p:cNvPr id="23" name="Star: 5 Points 22">
            <a:extLst>
              <a:ext uri="{FF2B5EF4-FFF2-40B4-BE49-F238E27FC236}">
                <a16:creationId xmlns:a16="http://schemas.microsoft.com/office/drawing/2014/main" id="{7D30E682-500E-4029-84C3-36AA1CB69747}"/>
              </a:ext>
            </a:extLst>
          </p:cNvPr>
          <p:cNvSpPr/>
          <p:nvPr/>
        </p:nvSpPr>
        <p:spPr>
          <a:xfrm>
            <a:off x="10963275" y="352425"/>
            <a:ext cx="933450" cy="752475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009810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37651BA-F45C-4845-9AB3-E0A65B39F5E1}">
  <ds:schemaRefs>
    <ds:schemaRef ds:uri="http://schemas.microsoft.com/office/2006/documentManagement/types"/>
    <ds:schemaRef ds:uri="http://schemas.openxmlformats.org/package/2006/metadata/core-properties"/>
    <ds:schemaRef ds:uri="16c05727-aa75-4e4a-9b5f-8a80a1165891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71af3243-3dd4-4a8d-8c0d-dd76da1f02a5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265</Words>
  <Application>Microsoft Office PowerPoint</Application>
  <PresentationFormat>Širokozaslonsko</PresentationFormat>
  <Paragraphs>37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1" baseType="lpstr">
      <vt:lpstr>Century Gothic</vt:lpstr>
      <vt:lpstr>Garamond</vt:lpstr>
      <vt:lpstr>SavonVTI</vt:lpstr>
      <vt:lpstr>Prepiši samo tiste drsnice, ki so označene z rumeno zvezdico!</vt:lpstr>
      <vt:lpstr>Vzdrževanje oblačil in drugih tekstilnih izdelkov</vt:lpstr>
      <vt:lpstr>Da bi oblačila čim dlje ohranila svojo obliko, barvo in elastičnost, je pomembna pravilna nega izdelkov.   Na všivinih etiketah vsakega izdelka so oznake - simboli, ki narekujejo, kako je potrebno izdelek negovati.  </vt:lpstr>
      <vt:lpstr>SIMBOLI ZA VZDRŽEVANJE IN NEGO:  Pranje   Sušenje    Likanje   Beljenje   Kemično čiščenje      </vt:lpstr>
      <vt:lpstr>PowerPointova predstavitev</vt:lpstr>
      <vt:lpstr>VAJA </vt:lpstr>
      <vt:lpstr>PowerPointova predstavitev</vt:lpstr>
      <vt:lpstr>Vaja: V svoji omari poišči tri oblačila in si oglej všivne etikete in izpolni tabelo. (Prepiši simbol in zapiši razlago. Prvi primer je že rešen in ga tudi prepiši.)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2020-04-21T17:38:25Z</dcterms:created>
  <dcterms:modified xsi:type="dcterms:W3CDTF">2020-04-29T14:49:16Z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